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6" r:id="rId5"/>
    <p:sldMasterId id="2147483707" r:id="rId6"/>
    <p:sldMasterId id="214748370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6858000" cy="9144000"/>
  <p:embeddedFontLst>
    <p:embeddedFont>
      <p:font typeface="Inter"/>
      <p:regular r:id="rId26"/>
      <p:bold r:id="rId27"/>
    </p:embeddedFont>
    <p:embeddedFont>
      <p:font typeface="Work Sans Medium"/>
      <p:regular r:id="rId28"/>
      <p:bold r:id="rId29"/>
      <p:italic r:id="rId30"/>
      <p:boldItalic r:id="rId31"/>
    </p:embeddedFont>
    <p:embeddedFont>
      <p:font typeface="Work Sans ExtraBold"/>
      <p:bold r:id="rId32"/>
      <p:boldItalic r:id="rId33"/>
    </p:embeddedFont>
    <p:embeddedFont>
      <p:font typeface="Work Sans"/>
      <p:regular r:id="rId34"/>
      <p:bold r:id="rId35"/>
      <p:italic r:id="rId36"/>
      <p:boldItalic r:id="rId37"/>
    </p:embeddedFont>
    <p:embeddedFont>
      <p:font typeface="Work Sans SemiBold"/>
      <p:regular r:id="rId38"/>
      <p:bold r:id="rId39"/>
      <p:italic r:id="rId40"/>
      <p:boldItalic r:id="rId41"/>
    </p:embeddedFont>
    <p:embeddedFont>
      <p:font typeface="Inter Medium"/>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AF3105-4034-4079-A039-59CE8CC4ECDF}">
  <a:tblStyle styleId="{39AF3105-4034-4079-A039-59CE8CC4ECD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SemiBold-italic.fntdata"/><Relationship Id="rId20" Type="http://schemas.openxmlformats.org/officeDocument/2006/relationships/slide" Target="slides/slide12.xml"/><Relationship Id="rId42" Type="http://schemas.openxmlformats.org/officeDocument/2006/relationships/font" Target="fonts/InterMedium-regular.fntdata"/><Relationship Id="rId41" Type="http://schemas.openxmlformats.org/officeDocument/2006/relationships/font" Target="fonts/WorkSansSemiBold-boldItalic.fntdata"/><Relationship Id="rId22" Type="http://schemas.openxmlformats.org/officeDocument/2006/relationships/slide" Target="slides/slide14.xml"/><Relationship Id="rId21" Type="http://schemas.openxmlformats.org/officeDocument/2006/relationships/slide" Target="slides/slide13.xml"/><Relationship Id="rId43" Type="http://schemas.openxmlformats.org/officeDocument/2006/relationships/font" Target="fonts/InterMedium-bold.fntdata"/><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Inter-regular.fntdata"/><Relationship Id="rId25" Type="http://schemas.openxmlformats.org/officeDocument/2006/relationships/slide" Target="slides/slide17.xml"/><Relationship Id="rId28" Type="http://schemas.openxmlformats.org/officeDocument/2006/relationships/font" Target="fonts/WorkSansMedium-regular.fntdata"/><Relationship Id="rId27" Type="http://schemas.openxmlformats.org/officeDocument/2006/relationships/font" Target="fonts/Inter-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WorkSansMedium-bold.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WorkSansMedium-boldItalic.fntdata"/><Relationship Id="rId30" Type="http://schemas.openxmlformats.org/officeDocument/2006/relationships/font" Target="fonts/WorkSansMedium-italic.fntdata"/><Relationship Id="rId11" Type="http://schemas.openxmlformats.org/officeDocument/2006/relationships/slide" Target="slides/slide3.xml"/><Relationship Id="rId33" Type="http://schemas.openxmlformats.org/officeDocument/2006/relationships/font" Target="fonts/WorkSansExtraBold-boldItalic.fntdata"/><Relationship Id="rId10" Type="http://schemas.openxmlformats.org/officeDocument/2006/relationships/slide" Target="slides/slide2.xml"/><Relationship Id="rId32" Type="http://schemas.openxmlformats.org/officeDocument/2006/relationships/font" Target="fonts/WorkSansExtraBold-bold.fntdata"/><Relationship Id="rId13" Type="http://schemas.openxmlformats.org/officeDocument/2006/relationships/slide" Target="slides/slide5.xml"/><Relationship Id="rId35" Type="http://schemas.openxmlformats.org/officeDocument/2006/relationships/font" Target="fonts/WorkSans-bold.fntdata"/><Relationship Id="rId12" Type="http://schemas.openxmlformats.org/officeDocument/2006/relationships/slide" Target="slides/slide4.xml"/><Relationship Id="rId34" Type="http://schemas.openxmlformats.org/officeDocument/2006/relationships/font" Target="fonts/WorkSans-regular.fntdata"/><Relationship Id="rId15" Type="http://schemas.openxmlformats.org/officeDocument/2006/relationships/slide" Target="slides/slide7.xml"/><Relationship Id="rId37" Type="http://schemas.openxmlformats.org/officeDocument/2006/relationships/font" Target="fonts/WorkSans-boldItalic.fntdata"/><Relationship Id="rId14" Type="http://schemas.openxmlformats.org/officeDocument/2006/relationships/slide" Target="slides/slide6.xml"/><Relationship Id="rId36" Type="http://schemas.openxmlformats.org/officeDocument/2006/relationships/font" Target="fonts/WorkSans-italic.fntdata"/><Relationship Id="rId17" Type="http://schemas.openxmlformats.org/officeDocument/2006/relationships/slide" Target="slides/slide9.xml"/><Relationship Id="rId39" Type="http://schemas.openxmlformats.org/officeDocument/2006/relationships/font" Target="fonts/WorkSansSemiBold-bold.fntdata"/><Relationship Id="rId16" Type="http://schemas.openxmlformats.org/officeDocument/2006/relationships/slide" Target="slides/slide8.xml"/><Relationship Id="rId38" Type="http://schemas.openxmlformats.org/officeDocument/2006/relationships/font" Target="fonts/WorkSansSemiBold-regular.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db77eff1d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4db77eff1d_6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4db77eff1d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24db77eff1d_6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4db77eff1d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4db77eff1d_6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4db77eff1d_6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4db77eff1d_6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86faf1b08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86faf1b08b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4db77eff1d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4db77eff1d_6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86faf1b08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86faf1b08b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86faf1b08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286faf1b08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 Id="rId3"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7200" y="-15150"/>
            <a:ext cx="9190446" cy="5169626"/>
          </a:xfrm>
          <a:prstGeom prst="rect">
            <a:avLst/>
          </a:prstGeom>
          <a:noFill/>
          <a:ln>
            <a:noFill/>
          </a:ln>
        </p:spPr>
      </p:pic>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2"/>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1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1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1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1" name="Google Shape;5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5" name="Google Shape;55;p1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6" name="Google Shape;56;p1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0" name="Google Shape;6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3" name="Google Shape;63;p1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4" name="Google Shape;6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7" name="Shape 67"/>
        <p:cNvGrpSpPr/>
        <p:nvPr/>
      </p:nvGrpSpPr>
      <p:grpSpPr>
        <a:xfrm>
          <a:off x="0" y="0"/>
          <a:ext cx="0" cy="0"/>
          <a:chOff x="0" y="0"/>
          <a:chExt cx="0" cy="0"/>
        </a:xfrm>
      </p:grpSpPr>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9" name="Google Shape;69;p17"/>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70" name="Shape 70"/>
        <p:cNvGrpSpPr/>
        <p:nvPr/>
      </p:nvGrpSpPr>
      <p:grpSpPr>
        <a:xfrm>
          <a:off x="0" y="0"/>
          <a:ext cx="0" cy="0"/>
          <a:chOff x="0" y="0"/>
          <a:chExt cx="0" cy="0"/>
        </a:xfrm>
      </p:grpSpPr>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2" name="Google Shape;72;p18"/>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73" name="Shape 73"/>
        <p:cNvGrpSpPr/>
        <p:nvPr/>
      </p:nvGrpSpPr>
      <p:grpSpPr>
        <a:xfrm>
          <a:off x="0" y="0"/>
          <a:ext cx="0" cy="0"/>
          <a:chOff x="0" y="0"/>
          <a:chExt cx="0" cy="0"/>
        </a:xfrm>
      </p:grpSpPr>
      <p:sp>
        <p:nvSpPr>
          <p:cNvPr id="74" name="Google Shape;74;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75" name="Google Shape;75;p19"/>
          <p:cNvPicPr preferRelativeResize="0"/>
          <p:nvPr/>
        </p:nvPicPr>
        <p:blipFill rotWithShape="1">
          <a:blip r:embed="rId2">
            <a:alphaModFix/>
          </a:blip>
          <a:srcRect b="34000" l="0" r="0" t="31469"/>
          <a:stretch/>
        </p:blipFill>
        <p:spPr>
          <a:xfrm>
            <a:off x="134750" y="4589275"/>
            <a:ext cx="1410576" cy="34434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3">
    <p:spTree>
      <p:nvGrpSpPr>
        <p:cNvPr id="76" name="Shape 76"/>
        <p:cNvGrpSpPr/>
        <p:nvPr/>
      </p:nvGrpSpPr>
      <p:grpSpPr>
        <a:xfrm>
          <a:off x="0" y="0"/>
          <a:ext cx="0" cy="0"/>
          <a:chOff x="0" y="0"/>
          <a:chExt cx="0" cy="0"/>
        </a:xfrm>
      </p:grpSpPr>
      <p:pic>
        <p:nvPicPr>
          <p:cNvPr id="77" name="Google Shape;77;p20"/>
          <p:cNvPicPr preferRelativeResize="0"/>
          <p:nvPr/>
        </p:nvPicPr>
        <p:blipFill rotWithShape="1">
          <a:blip r:embed="rId2">
            <a:alphaModFix/>
          </a:blip>
          <a:srcRect b="0" l="0" r="0" t="0"/>
          <a:stretch/>
        </p:blipFill>
        <p:spPr>
          <a:xfrm>
            <a:off x="0" y="-1"/>
            <a:ext cx="9206026" cy="5178401"/>
          </a:xfrm>
          <a:prstGeom prst="rect">
            <a:avLst/>
          </a:prstGeom>
          <a:noFill/>
          <a:ln>
            <a:noFill/>
          </a:ln>
        </p:spPr>
      </p:pic>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0"/>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3"/>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3">
    <p:spTree>
      <p:nvGrpSpPr>
        <p:cNvPr id="84" name="Shape 84"/>
        <p:cNvGrpSpPr/>
        <p:nvPr/>
      </p:nvGrpSpPr>
      <p:grpSpPr>
        <a:xfrm>
          <a:off x="0" y="0"/>
          <a:ext cx="0" cy="0"/>
          <a:chOff x="0" y="0"/>
          <a:chExt cx="0" cy="0"/>
        </a:xfrm>
      </p:grpSpPr>
      <p:pic>
        <p:nvPicPr>
          <p:cNvPr id="85" name="Google Shape;85;p22"/>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86" name="Google Shape;8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7" name="Google Shape;87;p22"/>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pic>
        <p:nvPicPr>
          <p:cNvPr id="89" name="Google Shape;89;p23"/>
          <p:cNvPicPr preferRelativeResize="0"/>
          <p:nvPr/>
        </p:nvPicPr>
        <p:blipFill rotWithShape="1">
          <a:blip r:embed="rId2">
            <a:alphaModFix/>
          </a:blip>
          <a:srcRect b="0" l="0" r="0" t="0"/>
          <a:stretch/>
        </p:blipFill>
        <p:spPr>
          <a:xfrm>
            <a:off x="-7200" y="-15150"/>
            <a:ext cx="9190446" cy="5169626"/>
          </a:xfrm>
          <a:prstGeom prst="rect">
            <a:avLst/>
          </a:prstGeom>
          <a:noFill/>
          <a:ln>
            <a:noFill/>
          </a:ln>
        </p:spPr>
      </p:pic>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3"/>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92" name="Shape 92"/>
        <p:cNvGrpSpPr/>
        <p:nvPr/>
      </p:nvGrpSpPr>
      <p:grpSpPr>
        <a:xfrm>
          <a:off x="0" y="0"/>
          <a:ext cx="0" cy="0"/>
          <a:chOff x="0" y="0"/>
          <a:chExt cx="0" cy="0"/>
        </a:xfrm>
      </p:grpSpPr>
      <p:pic>
        <p:nvPicPr>
          <p:cNvPr id="93" name="Google Shape;93;p24"/>
          <p:cNvPicPr preferRelativeResize="0"/>
          <p:nvPr/>
        </p:nvPicPr>
        <p:blipFill rotWithShape="1">
          <a:blip r:embed="rId2">
            <a:alphaModFix/>
          </a:blip>
          <a:srcRect b="0" l="0" r="0" t="0"/>
          <a:stretch/>
        </p:blipFill>
        <p:spPr>
          <a:xfrm>
            <a:off x="-14350" y="-6375"/>
            <a:ext cx="9160668" cy="5152876"/>
          </a:xfrm>
          <a:prstGeom prst="rect">
            <a:avLst/>
          </a:prstGeom>
          <a:noFill/>
          <a:ln>
            <a:noFill/>
          </a:ln>
        </p:spPr>
      </p:pic>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5" name="Google Shape;95;p24"/>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
    <p:spTree>
      <p:nvGrpSpPr>
        <p:cNvPr id="96" name="Shape 96"/>
        <p:cNvGrpSpPr/>
        <p:nvPr/>
      </p:nvGrpSpPr>
      <p:grpSpPr>
        <a:xfrm>
          <a:off x="0" y="0"/>
          <a:ext cx="0" cy="0"/>
          <a:chOff x="0" y="0"/>
          <a:chExt cx="0" cy="0"/>
        </a:xfrm>
      </p:grpSpPr>
      <p:sp>
        <p:nvSpPr>
          <p:cNvPr id="97" name="Google Shape;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8" name="Google Shape;98;p25"/>
          <p:cNvPicPr preferRelativeResize="0"/>
          <p:nvPr/>
        </p:nvPicPr>
        <p:blipFill rotWithShape="1">
          <a:blip r:embed="rId2">
            <a:alphaModFix/>
          </a:blip>
          <a:srcRect b="0" l="0" r="0" t="0"/>
          <a:stretch/>
        </p:blipFill>
        <p:spPr>
          <a:xfrm>
            <a:off x="-7200" y="-7175"/>
            <a:ext cx="9204623" cy="5177601"/>
          </a:xfrm>
          <a:prstGeom prst="rect">
            <a:avLst/>
          </a:prstGeom>
          <a:noFill/>
          <a:ln>
            <a:noFill/>
          </a:ln>
        </p:spPr>
      </p:pic>
      <p:pic>
        <p:nvPicPr>
          <p:cNvPr id="99" name="Google Shape;99;p25"/>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pic>
        <p:nvPicPr>
          <p:cNvPr id="101" name="Google Shape;101;p26"/>
          <p:cNvPicPr preferRelativeResize="0"/>
          <p:nvPr/>
        </p:nvPicPr>
        <p:blipFill rotWithShape="1">
          <a:blip r:embed="rId2">
            <a:alphaModFix/>
          </a:blip>
          <a:srcRect b="0" l="0" r="0" t="0"/>
          <a:stretch/>
        </p:blipFill>
        <p:spPr>
          <a:xfrm>
            <a:off x="0" y="-1"/>
            <a:ext cx="9144003" cy="5143504"/>
          </a:xfrm>
          <a:prstGeom prst="rect">
            <a:avLst/>
          </a:prstGeom>
          <a:noFill/>
          <a:ln>
            <a:noFill/>
          </a:ln>
        </p:spPr>
      </p:pic>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26"/>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7" name="Google Shape;10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0" name="Google Shape;110;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1" name="Google Shape;111;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2" name="Google Shape;11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5" name="Google Shape;11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 name="Shape 116"/>
        <p:cNvGrpSpPr/>
        <p:nvPr/>
      </p:nvGrpSpPr>
      <p:grpSpPr>
        <a:xfrm>
          <a:off x="0" y="0"/>
          <a:ext cx="0" cy="0"/>
          <a:chOff x="0" y="0"/>
          <a:chExt cx="0" cy="0"/>
        </a:xfrm>
      </p:grpSpPr>
      <p:sp>
        <p:nvSpPr>
          <p:cNvPr id="117" name="Google Shape;117;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8" name="Google Shape;118;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19" name="Google Shape;11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0" name="Shape 120"/>
        <p:cNvGrpSpPr/>
        <p:nvPr/>
      </p:nvGrpSpPr>
      <p:grpSpPr>
        <a:xfrm>
          <a:off x="0" y="0"/>
          <a:ext cx="0" cy="0"/>
          <a:chOff x="0" y="0"/>
          <a:chExt cx="0" cy="0"/>
        </a:xfrm>
      </p:grpSpPr>
      <p:sp>
        <p:nvSpPr>
          <p:cNvPr id="121" name="Google Shape;121;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2" name="Google Shape;12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4"/>
          <p:cNvPicPr preferRelativeResize="0"/>
          <p:nvPr/>
        </p:nvPicPr>
        <p:blipFill rotWithShape="1">
          <a:blip r:embed="rId2">
            <a:alphaModFix/>
          </a:blip>
          <a:srcRect b="0" l="0" r="0" t="0"/>
          <a:stretch/>
        </p:blipFill>
        <p:spPr>
          <a:xfrm>
            <a:off x="-7200" y="-7175"/>
            <a:ext cx="9204623" cy="5177601"/>
          </a:xfrm>
          <a:prstGeom prst="rect">
            <a:avLst/>
          </a:prstGeom>
          <a:noFill/>
          <a:ln>
            <a:noFill/>
          </a:ln>
        </p:spPr>
      </p:pic>
      <p:pic>
        <p:nvPicPr>
          <p:cNvPr id="20" name="Google Shape;20;p4"/>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6" name="Google Shape;126;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7" name="Google Shape;127;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8" name="Google Shape;12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 name="Shape 129"/>
        <p:cNvGrpSpPr/>
        <p:nvPr/>
      </p:nvGrpSpPr>
      <p:grpSpPr>
        <a:xfrm>
          <a:off x="0" y="0"/>
          <a:ext cx="0" cy="0"/>
          <a:chOff x="0" y="0"/>
          <a:chExt cx="0" cy="0"/>
        </a:xfrm>
      </p:grpSpPr>
      <p:sp>
        <p:nvSpPr>
          <p:cNvPr id="130" name="Google Shape;130;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31" name="Google Shape;13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2" name="Shape 132"/>
        <p:cNvGrpSpPr/>
        <p:nvPr/>
      </p:nvGrpSpPr>
      <p:grpSpPr>
        <a:xfrm>
          <a:off x="0" y="0"/>
          <a:ext cx="0" cy="0"/>
          <a:chOff x="0" y="0"/>
          <a:chExt cx="0" cy="0"/>
        </a:xfrm>
      </p:grpSpPr>
      <p:sp>
        <p:nvSpPr>
          <p:cNvPr id="133" name="Google Shape;133;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4" name="Google Shape;134;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35" name="Google Shape;13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6" name="Shape 136"/>
        <p:cNvGrpSpPr/>
        <p:nvPr/>
      </p:nvGrpSpPr>
      <p:grpSpPr>
        <a:xfrm>
          <a:off x="0" y="0"/>
          <a:ext cx="0" cy="0"/>
          <a:chOff x="0" y="0"/>
          <a:chExt cx="0" cy="0"/>
        </a:xfrm>
      </p:grpSpPr>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40" name="Google Shape;140;p36"/>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141" name="Shape 141"/>
        <p:cNvGrpSpPr/>
        <p:nvPr/>
      </p:nvGrpSpPr>
      <p:grpSpPr>
        <a:xfrm>
          <a:off x="0" y="0"/>
          <a:ext cx="0" cy="0"/>
          <a:chOff x="0" y="0"/>
          <a:chExt cx="0" cy="0"/>
        </a:xfrm>
      </p:grpSpPr>
      <p:sp>
        <p:nvSpPr>
          <p:cNvPr id="142" name="Google Shape;14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43" name="Google Shape;143;p37"/>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44" name="Shape 144"/>
        <p:cNvGrpSpPr/>
        <p:nvPr/>
      </p:nvGrpSpPr>
      <p:grpSpPr>
        <a:xfrm>
          <a:off x="0" y="0"/>
          <a:ext cx="0" cy="0"/>
          <a:chOff x="0" y="0"/>
          <a:chExt cx="0" cy="0"/>
        </a:xfrm>
      </p:grpSpPr>
      <p:sp>
        <p:nvSpPr>
          <p:cNvPr id="145" name="Google Shape;145;p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46" name="Google Shape;146;p38"/>
          <p:cNvPicPr preferRelativeResize="0"/>
          <p:nvPr/>
        </p:nvPicPr>
        <p:blipFill rotWithShape="1">
          <a:blip r:embed="rId2">
            <a:alphaModFix/>
          </a:blip>
          <a:srcRect b="34000" l="0" r="0" t="31469"/>
          <a:stretch/>
        </p:blipFill>
        <p:spPr>
          <a:xfrm>
            <a:off x="134750" y="4589275"/>
            <a:ext cx="1410576" cy="34434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3">
    <p:spTree>
      <p:nvGrpSpPr>
        <p:cNvPr id="151" name="Shape 151"/>
        <p:cNvGrpSpPr/>
        <p:nvPr/>
      </p:nvGrpSpPr>
      <p:grpSpPr>
        <a:xfrm>
          <a:off x="0" y="0"/>
          <a:ext cx="0" cy="0"/>
          <a:chOff x="0" y="0"/>
          <a:chExt cx="0" cy="0"/>
        </a:xfrm>
      </p:grpSpPr>
      <p:pic>
        <p:nvPicPr>
          <p:cNvPr id="152" name="Google Shape;152;p40"/>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153" name="Google Shape;15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4" name="Google Shape;154;p40"/>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spTree>
      <p:nvGrpSpPr>
        <p:cNvPr id="155" name="Shape 155"/>
        <p:cNvGrpSpPr/>
        <p:nvPr/>
      </p:nvGrpSpPr>
      <p:grpSpPr>
        <a:xfrm>
          <a:off x="0" y="0"/>
          <a:ext cx="0" cy="0"/>
          <a:chOff x="0" y="0"/>
          <a:chExt cx="0" cy="0"/>
        </a:xfrm>
      </p:grpSpPr>
      <p:sp>
        <p:nvSpPr>
          <p:cNvPr id="156" name="Google Shape;15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7" name="Google Shape;157;p41"/>
          <p:cNvPicPr preferRelativeResize="0"/>
          <p:nvPr/>
        </p:nvPicPr>
        <p:blipFill rotWithShape="1">
          <a:blip r:embed="rId2">
            <a:alphaModFix/>
          </a:blip>
          <a:srcRect b="0" l="0" r="0" t="0"/>
          <a:stretch/>
        </p:blipFill>
        <p:spPr>
          <a:xfrm>
            <a:off x="-7200" y="-7175"/>
            <a:ext cx="9204623" cy="5177601"/>
          </a:xfrm>
          <a:prstGeom prst="rect">
            <a:avLst/>
          </a:prstGeom>
          <a:noFill/>
          <a:ln>
            <a:noFill/>
          </a:ln>
        </p:spPr>
      </p:pic>
      <p:pic>
        <p:nvPicPr>
          <p:cNvPr id="158" name="Google Shape;158;p41"/>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pic>
        <p:nvPicPr>
          <p:cNvPr id="160" name="Google Shape;160;p42"/>
          <p:cNvPicPr preferRelativeResize="0"/>
          <p:nvPr/>
        </p:nvPicPr>
        <p:blipFill rotWithShape="1">
          <a:blip r:embed="rId2">
            <a:alphaModFix/>
          </a:blip>
          <a:srcRect b="0" l="17884" r="23014" t="0"/>
          <a:stretch/>
        </p:blipFill>
        <p:spPr>
          <a:xfrm>
            <a:off x="0" y="0"/>
            <a:ext cx="4560050" cy="5143500"/>
          </a:xfrm>
          <a:prstGeom prst="rect">
            <a:avLst/>
          </a:prstGeom>
          <a:noFill/>
          <a:ln>
            <a:noFill/>
          </a:ln>
        </p:spPr>
      </p:pic>
      <p:sp>
        <p:nvSpPr>
          <p:cNvPr id="161" name="Google Shape;16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2" name="Google Shape;162;p42"/>
          <p:cNvPicPr preferRelativeResize="0"/>
          <p:nvPr/>
        </p:nvPicPr>
        <p:blipFill rotWithShape="1">
          <a:blip r:embed="rId3">
            <a:alphaModFix/>
          </a:blip>
          <a:srcRect b="0" l="0" r="0" t="0"/>
          <a:stretch/>
        </p:blipFill>
        <p:spPr>
          <a:xfrm>
            <a:off x="4687899" y="814525"/>
            <a:ext cx="1932934" cy="1366499"/>
          </a:xfrm>
          <a:prstGeom prst="rect">
            <a:avLst/>
          </a:prstGeom>
          <a:noFill/>
          <a:ln>
            <a:noFill/>
          </a:ln>
        </p:spPr>
      </p:pic>
      <p:cxnSp>
        <p:nvCxnSpPr>
          <p:cNvPr id="163" name="Google Shape;163;p42"/>
          <p:cNvCxnSpPr/>
          <p:nvPr/>
        </p:nvCxnSpPr>
        <p:spPr>
          <a:xfrm>
            <a:off x="4961450" y="3495925"/>
            <a:ext cx="36993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0" l="0" r="0" t="0"/>
          <a:stretch/>
        </p:blipFill>
        <p:spPr>
          <a:xfrm>
            <a:off x="-14350" y="-6375"/>
            <a:ext cx="9160668" cy="5152876"/>
          </a:xfrm>
          <a:prstGeom prst="rect">
            <a:avLst/>
          </a:prstGeom>
          <a:noFill/>
          <a:ln>
            <a:noFill/>
          </a:ln>
        </p:spPr>
      </p:pic>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5"/>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64" name="Shape 164"/>
        <p:cNvGrpSpPr/>
        <p:nvPr/>
      </p:nvGrpSpPr>
      <p:grpSpPr>
        <a:xfrm>
          <a:off x="0" y="0"/>
          <a:ext cx="0" cy="0"/>
          <a:chOff x="0" y="0"/>
          <a:chExt cx="0" cy="0"/>
        </a:xfrm>
      </p:grpSpPr>
      <p:pic>
        <p:nvPicPr>
          <p:cNvPr id="165" name="Google Shape;165;p43"/>
          <p:cNvPicPr preferRelativeResize="0"/>
          <p:nvPr/>
        </p:nvPicPr>
        <p:blipFill rotWithShape="1">
          <a:blip r:embed="rId2">
            <a:alphaModFix/>
          </a:blip>
          <a:srcRect b="0" l="0" r="0" t="0"/>
          <a:stretch/>
        </p:blipFill>
        <p:spPr>
          <a:xfrm>
            <a:off x="0" y="1"/>
            <a:ext cx="9140448" cy="5143500"/>
          </a:xfrm>
          <a:prstGeom prst="rect">
            <a:avLst/>
          </a:prstGeom>
          <a:noFill/>
          <a:ln>
            <a:noFill/>
          </a:ln>
        </p:spPr>
      </p:pic>
      <p:sp>
        <p:nvSpPr>
          <p:cNvPr id="166" name="Google Shape;16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67" name="Google Shape;167;p43"/>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pic>
        <p:nvPicPr>
          <p:cNvPr id="168" name="Google Shape;168;p43"/>
          <p:cNvPicPr preferRelativeResize="0"/>
          <p:nvPr/>
        </p:nvPicPr>
        <p:blipFill rotWithShape="1">
          <a:blip r:embed="rId3">
            <a:alphaModFix/>
          </a:blip>
          <a:srcRect b="0" l="0" r="0" t="0"/>
          <a:stretch/>
        </p:blipFill>
        <p:spPr>
          <a:xfrm>
            <a:off x="3364550" y="606300"/>
            <a:ext cx="2414898" cy="170720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spTree>
      <p:nvGrpSpPr>
        <p:cNvPr id="169" name="Shape 169"/>
        <p:cNvGrpSpPr/>
        <p:nvPr/>
      </p:nvGrpSpPr>
      <p:grpSpPr>
        <a:xfrm>
          <a:off x="0" y="0"/>
          <a:ext cx="0" cy="0"/>
          <a:chOff x="0" y="0"/>
          <a:chExt cx="0" cy="0"/>
        </a:xfrm>
      </p:grpSpPr>
      <p:pic>
        <p:nvPicPr>
          <p:cNvPr id="170" name="Google Shape;170;p44"/>
          <p:cNvPicPr preferRelativeResize="0"/>
          <p:nvPr/>
        </p:nvPicPr>
        <p:blipFill rotWithShape="1">
          <a:blip r:embed="rId2">
            <a:alphaModFix/>
          </a:blip>
          <a:srcRect b="9217" l="8826" r="9600" t="9209"/>
          <a:stretch/>
        </p:blipFill>
        <p:spPr>
          <a:xfrm flipH="1" rot="10800000">
            <a:off x="0" y="0"/>
            <a:ext cx="9144000" cy="5145524"/>
          </a:xfrm>
          <a:prstGeom prst="rect">
            <a:avLst/>
          </a:prstGeom>
          <a:noFill/>
          <a:ln>
            <a:noFill/>
          </a:ln>
        </p:spPr>
      </p:pic>
      <p:sp>
        <p:nvSpPr>
          <p:cNvPr id="171" name="Google Shape;171;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2" name="Google Shape;172;p44"/>
          <p:cNvCxnSpPr/>
          <p:nvPr/>
        </p:nvCxnSpPr>
        <p:spPr>
          <a:xfrm>
            <a:off x="2740288" y="3545850"/>
            <a:ext cx="3824400" cy="0"/>
          </a:xfrm>
          <a:prstGeom prst="straightConnector1">
            <a:avLst/>
          </a:prstGeom>
          <a:noFill/>
          <a:ln cap="flat" cmpd="sng" w="9525">
            <a:solidFill>
              <a:srgbClr val="FFFFFF"/>
            </a:solidFill>
            <a:prstDash val="solid"/>
            <a:round/>
            <a:headEnd len="sm" w="sm" type="none"/>
            <a:tailEnd len="sm" w="sm" type="none"/>
          </a:ln>
        </p:spPr>
      </p:cxnSp>
      <p:pic>
        <p:nvPicPr>
          <p:cNvPr id="173" name="Google Shape;173;p44"/>
          <p:cNvPicPr preferRelativeResize="0"/>
          <p:nvPr/>
        </p:nvPicPr>
        <p:blipFill rotWithShape="1">
          <a:blip r:embed="rId3">
            <a:alphaModFix/>
          </a:blip>
          <a:srcRect b="0" l="0" r="0" t="0"/>
          <a:stretch/>
        </p:blipFill>
        <p:spPr>
          <a:xfrm>
            <a:off x="3364550" y="606300"/>
            <a:ext cx="2414898" cy="170720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76" name="Google Shape;176;p45"/>
          <p:cNvPicPr preferRelativeResize="0"/>
          <p:nvPr/>
        </p:nvPicPr>
        <p:blipFill rotWithShape="1">
          <a:blip r:embed="rId2">
            <a:alphaModFix/>
          </a:blip>
          <a:srcRect b="0" l="0" r="0" t="0"/>
          <a:stretch/>
        </p:blipFill>
        <p:spPr>
          <a:xfrm>
            <a:off x="0" y="-987"/>
            <a:ext cx="9144000" cy="5145485"/>
          </a:xfrm>
          <a:prstGeom prst="rect">
            <a:avLst/>
          </a:prstGeom>
          <a:noFill/>
          <a:ln>
            <a:noFill/>
          </a:ln>
        </p:spPr>
      </p:pic>
      <p:sp>
        <p:nvSpPr>
          <p:cNvPr id="177" name="Google Shape;177;p45"/>
          <p:cNvSpPr txBox="1"/>
          <p:nvPr>
            <p:ph idx="12" type="sldNum"/>
          </p:nvPr>
        </p:nvSpPr>
        <p:spPr>
          <a:xfrm>
            <a:off x="81213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r>
              <a:rPr lang="en"/>
              <a:t>| 0</a:t>
            </a:r>
            <a:endParaRPr/>
          </a:p>
        </p:txBody>
      </p:sp>
      <p:pic>
        <p:nvPicPr>
          <p:cNvPr id="178" name="Google Shape;178;p45"/>
          <p:cNvPicPr preferRelativeResize="0"/>
          <p:nvPr/>
        </p:nvPicPr>
        <p:blipFill rotWithShape="1">
          <a:blip r:embed="rId3">
            <a:alphaModFix/>
          </a:blip>
          <a:srcRect b="34000" l="0" r="0" t="31469"/>
          <a:stretch/>
        </p:blipFill>
        <p:spPr>
          <a:xfrm>
            <a:off x="7072375" y="4687850"/>
            <a:ext cx="1410576" cy="344348"/>
          </a:xfrm>
          <a:prstGeom prst="rect">
            <a:avLst/>
          </a:prstGeom>
          <a:noFill/>
          <a:ln>
            <a:noFill/>
          </a:ln>
        </p:spPr>
      </p:pic>
      <p:sp>
        <p:nvSpPr>
          <p:cNvPr id="179" name="Google Shape;179;p45"/>
          <p:cNvSpPr txBox="1"/>
          <p:nvPr>
            <p:ph idx="2" type="sldNum"/>
          </p:nvPr>
        </p:nvSpPr>
        <p:spPr>
          <a:xfrm>
            <a:off x="82266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80" name="Shape 180"/>
        <p:cNvGrpSpPr/>
        <p:nvPr/>
      </p:nvGrpSpPr>
      <p:grpSpPr>
        <a:xfrm>
          <a:off x="0" y="0"/>
          <a:ext cx="0" cy="0"/>
          <a:chOff x="0" y="0"/>
          <a:chExt cx="0" cy="0"/>
        </a:xfrm>
      </p:grpSpPr>
      <p:pic>
        <p:nvPicPr>
          <p:cNvPr id="181" name="Google Shape;181;p46"/>
          <p:cNvPicPr preferRelativeResize="0"/>
          <p:nvPr/>
        </p:nvPicPr>
        <p:blipFill rotWithShape="1">
          <a:blip r:embed="rId2">
            <a:alphaModFix/>
          </a:blip>
          <a:srcRect b="0" l="0" r="0" t="0"/>
          <a:stretch/>
        </p:blipFill>
        <p:spPr>
          <a:xfrm>
            <a:off x="-7200" y="-15150"/>
            <a:ext cx="9190446" cy="5169626"/>
          </a:xfrm>
          <a:prstGeom prst="rect">
            <a:avLst/>
          </a:prstGeom>
          <a:noFill/>
          <a:ln>
            <a:noFill/>
          </a:ln>
        </p:spPr>
      </p:pic>
      <p:sp>
        <p:nvSpPr>
          <p:cNvPr id="182" name="Google Shape;18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3" name="Google Shape;183;p46"/>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
    <p:spTree>
      <p:nvGrpSpPr>
        <p:cNvPr id="184" name="Shape 184"/>
        <p:cNvGrpSpPr/>
        <p:nvPr/>
      </p:nvGrpSpPr>
      <p:grpSpPr>
        <a:xfrm>
          <a:off x="0" y="0"/>
          <a:ext cx="0" cy="0"/>
          <a:chOff x="0" y="0"/>
          <a:chExt cx="0" cy="0"/>
        </a:xfrm>
      </p:grpSpPr>
      <p:pic>
        <p:nvPicPr>
          <p:cNvPr id="185" name="Google Shape;185;p47"/>
          <p:cNvPicPr preferRelativeResize="0"/>
          <p:nvPr/>
        </p:nvPicPr>
        <p:blipFill rotWithShape="1">
          <a:blip r:embed="rId2">
            <a:alphaModFix/>
          </a:blip>
          <a:srcRect b="0" l="0" r="0" t="0"/>
          <a:stretch/>
        </p:blipFill>
        <p:spPr>
          <a:xfrm>
            <a:off x="-14350" y="-6375"/>
            <a:ext cx="9160668" cy="5152876"/>
          </a:xfrm>
          <a:prstGeom prst="rect">
            <a:avLst/>
          </a:prstGeom>
          <a:noFill/>
          <a:ln>
            <a:noFill/>
          </a:ln>
        </p:spPr>
      </p:pic>
      <p:sp>
        <p:nvSpPr>
          <p:cNvPr id="186" name="Google Shape;18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7" name="Google Shape;187;p47"/>
          <p:cNvPicPr preferRelativeResize="0"/>
          <p:nvPr/>
        </p:nvPicPr>
        <p:blipFill rotWithShape="1">
          <a:blip r:embed="rId3">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spTree>
      <p:nvGrpSpPr>
        <p:cNvPr id="188" name="Shape 188"/>
        <p:cNvGrpSpPr/>
        <p:nvPr/>
      </p:nvGrpSpPr>
      <p:grpSpPr>
        <a:xfrm>
          <a:off x="0" y="0"/>
          <a:ext cx="0" cy="0"/>
          <a:chOff x="0" y="0"/>
          <a:chExt cx="0" cy="0"/>
        </a:xfrm>
      </p:grpSpPr>
      <p:sp>
        <p:nvSpPr>
          <p:cNvPr id="189" name="Google Shape;18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0" name="Google Shape;190;p48"/>
          <p:cNvPicPr preferRelativeResize="0"/>
          <p:nvPr/>
        </p:nvPicPr>
        <p:blipFill rotWithShape="1">
          <a:blip r:embed="rId2">
            <a:alphaModFix/>
          </a:blip>
          <a:srcRect b="0" l="-11869" r="-10498" t="0"/>
          <a:stretch/>
        </p:blipFill>
        <p:spPr>
          <a:xfrm>
            <a:off x="7614450" y="286450"/>
            <a:ext cx="1372051" cy="247350"/>
          </a:xfrm>
          <a:prstGeom prst="rect">
            <a:avLst/>
          </a:prstGeom>
          <a:noFill/>
          <a:ln>
            <a:noFill/>
          </a:ln>
        </p:spPr>
      </p:pic>
      <p:pic>
        <p:nvPicPr>
          <p:cNvPr id="191" name="Google Shape;191;p48"/>
          <p:cNvPicPr preferRelativeResize="0"/>
          <p:nvPr/>
        </p:nvPicPr>
        <p:blipFill rotWithShape="1">
          <a:blip r:embed="rId3">
            <a:alphaModFix/>
          </a:blip>
          <a:srcRect b="0" l="0" r="0" t="0"/>
          <a:stretch/>
        </p:blipFill>
        <p:spPr>
          <a:xfrm>
            <a:off x="0" y="0"/>
            <a:ext cx="9143992" cy="5143501"/>
          </a:xfrm>
          <a:prstGeom prst="rect">
            <a:avLst/>
          </a:prstGeom>
          <a:noFill/>
          <a:ln>
            <a:noFill/>
          </a:ln>
        </p:spPr>
      </p:pic>
      <p:pic>
        <p:nvPicPr>
          <p:cNvPr id="192" name="Google Shape;192;p48"/>
          <p:cNvPicPr preferRelativeResize="0"/>
          <p:nvPr/>
        </p:nvPicPr>
        <p:blipFill rotWithShape="1">
          <a:blip r:embed="rId2">
            <a:alphaModFix/>
          </a:blip>
          <a:srcRect b="0" l="-11869" r="-10498" t="0"/>
          <a:stretch/>
        </p:blipFill>
        <p:spPr>
          <a:xfrm>
            <a:off x="7614450" y="286450"/>
            <a:ext cx="1372051" cy="2473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193" name="Shape 193"/>
        <p:cNvGrpSpPr/>
        <p:nvPr/>
      </p:nvGrpSpPr>
      <p:grpSpPr>
        <a:xfrm>
          <a:off x="0" y="0"/>
          <a:ext cx="0" cy="0"/>
          <a:chOff x="0" y="0"/>
          <a:chExt cx="0" cy="0"/>
        </a:xfrm>
      </p:grpSpPr>
      <p:pic>
        <p:nvPicPr>
          <p:cNvPr id="194" name="Google Shape;194;p49"/>
          <p:cNvPicPr preferRelativeResize="0"/>
          <p:nvPr/>
        </p:nvPicPr>
        <p:blipFill rotWithShape="1">
          <a:blip r:embed="rId2">
            <a:alphaModFix/>
          </a:blip>
          <a:srcRect b="0" l="0" r="0" t="0"/>
          <a:stretch/>
        </p:blipFill>
        <p:spPr>
          <a:xfrm>
            <a:off x="0" y="-1"/>
            <a:ext cx="9144003" cy="5143504"/>
          </a:xfrm>
          <a:prstGeom prst="rect">
            <a:avLst/>
          </a:prstGeom>
          <a:noFill/>
          <a:ln>
            <a:noFill/>
          </a:ln>
        </p:spPr>
      </p:pic>
      <p:sp>
        <p:nvSpPr>
          <p:cNvPr id="195" name="Google Shape;19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49"/>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1">
  <p:cSld name="SECTION_HEADER_4_1">
    <p:spTree>
      <p:nvGrpSpPr>
        <p:cNvPr id="197" name="Shape 197"/>
        <p:cNvGrpSpPr/>
        <p:nvPr/>
      </p:nvGrpSpPr>
      <p:grpSpPr>
        <a:xfrm>
          <a:off x="0" y="0"/>
          <a:ext cx="0" cy="0"/>
          <a:chOff x="0" y="0"/>
          <a:chExt cx="0" cy="0"/>
        </a:xfrm>
      </p:grpSpPr>
      <p:pic>
        <p:nvPicPr>
          <p:cNvPr id="198" name="Google Shape;198;p50"/>
          <p:cNvPicPr preferRelativeResize="0"/>
          <p:nvPr/>
        </p:nvPicPr>
        <p:blipFill rotWithShape="1">
          <a:blip r:embed="rId2">
            <a:alphaModFix/>
          </a:blip>
          <a:srcRect b="0" l="0" r="0" t="0"/>
          <a:stretch/>
        </p:blipFill>
        <p:spPr>
          <a:xfrm>
            <a:off x="0" y="-1"/>
            <a:ext cx="9143992" cy="5143501"/>
          </a:xfrm>
          <a:prstGeom prst="rect">
            <a:avLst/>
          </a:prstGeom>
          <a:noFill/>
          <a:ln>
            <a:noFill/>
          </a:ln>
        </p:spPr>
      </p:pic>
      <p:sp>
        <p:nvSpPr>
          <p:cNvPr id="199" name="Google Shape;19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00" name="Google Shape;200;p50"/>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01" name="Shape 201"/>
        <p:cNvGrpSpPr/>
        <p:nvPr/>
      </p:nvGrpSpPr>
      <p:grpSpPr>
        <a:xfrm>
          <a:off x="0" y="0"/>
          <a:ext cx="0" cy="0"/>
          <a:chOff x="0" y="0"/>
          <a:chExt cx="0" cy="0"/>
        </a:xfrm>
      </p:grpSpPr>
      <p:sp>
        <p:nvSpPr>
          <p:cNvPr id="202" name="Google Shape;202;p5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203" name="Google Shape;203;p51"/>
          <p:cNvPicPr preferRelativeResize="0"/>
          <p:nvPr/>
        </p:nvPicPr>
        <p:blipFill rotWithShape="1">
          <a:blip r:embed="rId2">
            <a:alphaModFix/>
          </a:blip>
          <a:srcRect b="0" l="0" r="0" t="0"/>
          <a:stretch/>
        </p:blipFill>
        <p:spPr>
          <a:xfrm>
            <a:off x="0" y="-987"/>
            <a:ext cx="9144000" cy="5145485"/>
          </a:xfrm>
          <a:prstGeom prst="rect">
            <a:avLst/>
          </a:prstGeom>
          <a:noFill/>
          <a:ln>
            <a:noFill/>
          </a:ln>
        </p:spPr>
      </p:pic>
      <p:pic>
        <p:nvPicPr>
          <p:cNvPr id="204" name="Google Shape;204;p51"/>
          <p:cNvPicPr preferRelativeResize="0"/>
          <p:nvPr/>
        </p:nvPicPr>
        <p:blipFill rotWithShape="1">
          <a:blip r:embed="rId3">
            <a:alphaModFix/>
          </a:blip>
          <a:srcRect b="34000" l="0" r="0" t="31469"/>
          <a:stretch/>
        </p:blipFill>
        <p:spPr>
          <a:xfrm>
            <a:off x="134750" y="4589275"/>
            <a:ext cx="1410576" cy="34434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05" name="Shape 205"/>
        <p:cNvGrpSpPr/>
        <p:nvPr/>
      </p:nvGrpSpPr>
      <p:grpSpPr>
        <a:xfrm>
          <a:off x="0" y="0"/>
          <a:ext cx="0" cy="0"/>
          <a:chOff x="0" y="0"/>
          <a:chExt cx="0" cy="0"/>
        </a:xfrm>
      </p:grpSpPr>
      <p:sp>
        <p:nvSpPr>
          <p:cNvPr id="206" name="Google Shape;206;p5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207" name="Google Shape;207;p52"/>
          <p:cNvPicPr preferRelativeResize="0"/>
          <p:nvPr/>
        </p:nvPicPr>
        <p:blipFill rotWithShape="1">
          <a:blip r:embed="rId2">
            <a:alphaModFix/>
          </a:blip>
          <a:srcRect b="0" l="0" r="0" t="0"/>
          <a:stretch/>
        </p:blipFill>
        <p:spPr>
          <a:xfrm>
            <a:off x="152400" y="0"/>
            <a:ext cx="9144000" cy="5145485"/>
          </a:xfrm>
          <a:prstGeom prst="rect">
            <a:avLst/>
          </a:prstGeom>
          <a:noFill/>
          <a:ln>
            <a:noFill/>
          </a:ln>
        </p:spPr>
      </p:pic>
      <p:sp>
        <p:nvSpPr>
          <p:cNvPr id="208" name="Google Shape;208;p52"/>
          <p:cNvSpPr txBox="1"/>
          <p:nvPr>
            <p:ph idx="12" type="sldNum"/>
          </p:nvPr>
        </p:nvSpPr>
        <p:spPr>
          <a:xfrm>
            <a:off x="81213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r>
              <a:rPr lang="en"/>
              <a:t>| 0</a:t>
            </a:r>
            <a:endParaRPr/>
          </a:p>
        </p:txBody>
      </p:sp>
      <p:pic>
        <p:nvPicPr>
          <p:cNvPr id="209" name="Google Shape;209;p52"/>
          <p:cNvPicPr preferRelativeResize="0"/>
          <p:nvPr/>
        </p:nvPicPr>
        <p:blipFill rotWithShape="1">
          <a:blip r:embed="rId3">
            <a:alphaModFix/>
          </a:blip>
          <a:srcRect b="34000" l="0" r="0" t="31469"/>
          <a:stretch/>
        </p:blipFill>
        <p:spPr>
          <a:xfrm>
            <a:off x="7102700" y="4687850"/>
            <a:ext cx="1410576" cy="344348"/>
          </a:xfrm>
          <a:prstGeom prst="rect">
            <a:avLst/>
          </a:prstGeom>
          <a:noFill/>
          <a:ln>
            <a:noFill/>
          </a:ln>
        </p:spPr>
      </p:pic>
      <p:sp>
        <p:nvSpPr>
          <p:cNvPr id="210" name="Google Shape;210;p52"/>
          <p:cNvSpPr txBox="1"/>
          <p:nvPr>
            <p:ph idx="2" type="sldNum"/>
          </p:nvPr>
        </p:nvSpPr>
        <p:spPr>
          <a:xfrm>
            <a:off x="8226683"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999999"/>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graphicFrame>
        <p:nvGraphicFramePr>
          <p:cNvPr id="211" name="Google Shape;211;p52"/>
          <p:cNvGraphicFramePr/>
          <p:nvPr/>
        </p:nvGraphicFramePr>
        <p:xfrm>
          <a:off x="1569113" y="1039195"/>
          <a:ext cx="3000000" cy="3000000"/>
        </p:xfrm>
        <a:graphic>
          <a:graphicData uri="http://schemas.openxmlformats.org/drawingml/2006/table">
            <a:tbl>
              <a:tblPr>
                <a:noFill/>
                <a:tableStyleId>{39AF3105-4034-4079-A039-59CE8CC4ECDF}</a:tableStyleId>
              </a:tblPr>
              <a:tblGrid>
                <a:gridCol w="1201150"/>
                <a:gridCol w="1164450"/>
                <a:gridCol w="1237850"/>
                <a:gridCol w="1201150"/>
                <a:gridCol w="1201150"/>
              </a:tblGrid>
              <a:tr h="303425">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Full-Time</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Part-Time/ In-house</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KODE by HACKTIV8</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Work Sans"/>
                          <a:ea typeface="Work Sans"/>
                          <a:cs typeface="Work Sans"/>
                          <a:sym typeface="Work Sans"/>
                        </a:rPr>
                        <a:t>KODE by HACKTIV8</a:t>
                      </a:r>
                      <a:endParaRPr b="1" sz="900" u="none" cap="none" strike="noStrike">
                        <a:solidFill>
                          <a:srgbClr val="FFFFFF"/>
                        </a:solidFill>
                        <a:latin typeface="Work Sans"/>
                        <a:ea typeface="Work Sans"/>
                        <a:cs typeface="Work Sans"/>
                        <a:sym typeface="Work San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69138"/>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Delivery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In-Person</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In-Person/Remote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Online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Online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76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Time Commitment</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1,000</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hours</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32</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hours</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1</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H</a:t>
                      </a:r>
                      <a:r>
                        <a:rPr lang="en" sz="700" u="none" cap="none" strike="noStrike">
                          <a:solidFill>
                            <a:srgbClr val="000000"/>
                          </a:solidFill>
                          <a:latin typeface="Avenir"/>
                          <a:ea typeface="Avenir"/>
                          <a:cs typeface="Avenir"/>
                          <a:sym typeface="Avenir"/>
                        </a:rPr>
                        <a:t>ours (avg)</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1</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H</a:t>
                      </a:r>
                      <a:r>
                        <a:rPr lang="en" sz="700" u="none" cap="none" strike="noStrike">
                          <a:solidFill>
                            <a:srgbClr val="000000"/>
                          </a:solidFill>
                          <a:latin typeface="Avenir"/>
                          <a:ea typeface="Avenir"/>
                          <a:cs typeface="Avenir"/>
                          <a:sym typeface="Avenir"/>
                        </a:rPr>
                        <a:t>ours (avg)</a:t>
                      </a:r>
                      <a:endParaRPr b="1" sz="7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Frequency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000000"/>
                          </a:solidFill>
                          <a:latin typeface="Avenir"/>
                          <a:ea typeface="Avenir"/>
                          <a:cs typeface="Avenir"/>
                          <a:sym typeface="Avenir"/>
                        </a:rPr>
                        <a:t>Monthly</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rgbClr val="000000"/>
                          </a:solidFill>
                          <a:latin typeface="Avenir"/>
                          <a:ea typeface="Avenir"/>
                          <a:cs typeface="Avenir"/>
                          <a:sym typeface="Avenir"/>
                        </a:rPr>
                        <a:t>Varies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Flexible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latin typeface="Avenir"/>
                          <a:ea typeface="Avenir"/>
                          <a:cs typeface="Avenir"/>
                          <a:sym typeface="Avenir"/>
                        </a:rPr>
                        <a:t>Flexible</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76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Capacity</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40</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students</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20-</a:t>
                      </a:r>
                      <a:r>
                        <a:rPr lang="en" sz="700" u="none" cap="none" strike="noStrike">
                          <a:latin typeface="Avenir"/>
                          <a:ea typeface="Avenir"/>
                          <a:cs typeface="Avenir"/>
                          <a:sym typeface="Avenir"/>
                        </a:rPr>
                        <a:t>30</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students</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Flexible</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u="none" cap="none" strike="noStrike">
                          <a:solidFill>
                            <a:srgbClr val="000000"/>
                          </a:solidFill>
                          <a:latin typeface="Avenir"/>
                          <a:ea typeface="Avenir"/>
                          <a:cs typeface="Avenir"/>
                          <a:sym typeface="Avenir"/>
                        </a:rPr>
                        <a:t>Flexible</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Quiz</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Two-Way Learning</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FF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03425">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Career Support</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6AA84F"/>
                          </a:solidFill>
                          <a:latin typeface="Avenir"/>
                          <a:ea typeface="Avenir"/>
                          <a:cs typeface="Avenir"/>
                          <a:sym typeface="Avenir"/>
                        </a:rPr>
                        <a:t>YES</a:t>
                      </a:r>
                      <a:endParaRPr b="1" sz="800" u="none" cap="none" strike="noStrike">
                        <a:solidFill>
                          <a:srgbClr val="6AA84F"/>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FF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sz="800" u="none" cap="none" strike="noStrike">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800" u="none" cap="none" strike="noStrike">
                          <a:solidFill>
                            <a:srgbClr val="FF0000"/>
                          </a:solidFill>
                          <a:latin typeface="Avenir"/>
                          <a:ea typeface="Avenir"/>
                          <a:cs typeface="Avenir"/>
                          <a:sym typeface="Avenir"/>
                        </a:rPr>
                        <a:t>NO</a:t>
                      </a:r>
                      <a:endParaRPr b="1" sz="800" u="none" cap="none" strike="noStrike">
                        <a:solidFill>
                          <a:srgbClr val="FF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76550">
                <a:tc>
                  <a:txBody>
                    <a:bodyPr/>
                    <a:lstStyle/>
                    <a:p>
                      <a:pPr indent="0" lvl="0" marL="0" marR="0" rtl="0" algn="ctr">
                        <a:lnSpc>
                          <a:spcPct val="100000"/>
                        </a:lnSpc>
                        <a:spcBef>
                          <a:spcPts val="0"/>
                        </a:spcBef>
                        <a:spcAft>
                          <a:spcPts val="0"/>
                        </a:spcAft>
                        <a:buClr>
                          <a:srgbClr val="000000"/>
                        </a:buClr>
                        <a:buSzPts val="900"/>
                        <a:buFont typeface="Arial"/>
                        <a:buNone/>
                      </a:pPr>
                      <a:r>
                        <a:rPr lang="en" sz="900" u="none" cap="none" strike="noStrike">
                          <a:solidFill>
                            <a:srgbClr val="FFFFFF"/>
                          </a:solidFill>
                          <a:latin typeface="Work Sans SemiBold"/>
                          <a:ea typeface="Work Sans SemiBold"/>
                          <a:cs typeface="Work Sans SemiBold"/>
                          <a:sym typeface="Work Sans SemiBold"/>
                        </a:rPr>
                        <a:t>Pricing</a:t>
                      </a:r>
                      <a:endParaRPr sz="900" u="none" cap="none" strike="noStrike">
                        <a:solidFill>
                          <a:srgbClr val="FFFFFF"/>
                        </a:solidFill>
                        <a:latin typeface="Work Sans SemiBold"/>
                        <a:ea typeface="Work Sans SemiBold"/>
                        <a:cs typeface="Work Sans SemiBold"/>
                        <a:sym typeface="Work Sans SemiBold"/>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1C4587"/>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Rp 40,000K</a:t>
                      </a:r>
                      <a:endParaRPr sz="700" u="none" cap="none" strike="noStrike">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fixed</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Rp </a:t>
                      </a:r>
                      <a:r>
                        <a:rPr lang="en" sz="700" u="none" cap="none" strike="noStrike">
                          <a:latin typeface="Avenir"/>
                          <a:ea typeface="Avenir"/>
                          <a:cs typeface="Avenir"/>
                          <a:sym typeface="Avenir"/>
                        </a:rPr>
                        <a:t>10</a:t>
                      </a:r>
                      <a:r>
                        <a:rPr lang="en" sz="700" u="none" cap="none" strike="noStrike">
                          <a:solidFill>
                            <a:srgbClr val="000000"/>
                          </a:solidFill>
                          <a:latin typeface="Avenir"/>
                          <a:ea typeface="Avenir"/>
                          <a:cs typeface="Avenir"/>
                          <a:sym typeface="Avenir"/>
                        </a:rPr>
                        <a:t>,000K</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latin typeface="Avenir"/>
                          <a:ea typeface="Avenir"/>
                          <a:cs typeface="Avenir"/>
                          <a:sym typeface="Avenir"/>
                        </a:rPr>
                        <a:t>F</a:t>
                      </a:r>
                      <a:r>
                        <a:rPr lang="en" sz="700" u="none" cap="none" strike="noStrike">
                          <a:solidFill>
                            <a:srgbClr val="000000"/>
                          </a:solidFill>
                          <a:latin typeface="Avenir"/>
                          <a:ea typeface="Avenir"/>
                          <a:cs typeface="Avenir"/>
                          <a:sym typeface="Avenir"/>
                        </a:rPr>
                        <a:t>ixed (avg)</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Rp </a:t>
                      </a:r>
                      <a:r>
                        <a:rPr lang="en" sz="700" u="none" cap="none" strike="noStrike">
                          <a:latin typeface="Avenir"/>
                          <a:ea typeface="Avenir"/>
                          <a:cs typeface="Avenir"/>
                          <a:sym typeface="Avenir"/>
                        </a:rPr>
                        <a:t>349K</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fixed</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Rp </a:t>
                      </a:r>
                      <a:r>
                        <a:rPr lang="en" sz="700" u="none" cap="none" strike="noStrike">
                          <a:latin typeface="Avenir"/>
                          <a:ea typeface="Avenir"/>
                          <a:cs typeface="Avenir"/>
                          <a:sym typeface="Avenir"/>
                        </a:rPr>
                        <a:t>349K</a:t>
                      </a:r>
                      <a:endParaRPr sz="7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700"/>
                        <a:buFont typeface="Arial"/>
                        <a:buNone/>
                      </a:pPr>
                      <a:r>
                        <a:rPr lang="en" sz="700" u="none" cap="none" strike="noStrike">
                          <a:solidFill>
                            <a:srgbClr val="000000"/>
                          </a:solidFill>
                          <a:latin typeface="Avenir"/>
                          <a:ea typeface="Avenir"/>
                          <a:cs typeface="Avenir"/>
                          <a:sym typeface="Avenir"/>
                        </a:rPr>
                        <a:t>fixed</a:t>
                      </a:r>
                      <a:endParaRPr sz="700" u="none" cap="none" strike="noStrike">
                        <a:solidFill>
                          <a:srgbClr val="000000"/>
                        </a:solidFill>
                        <a:latin typeface="Avenir"/>
                        <a:ea typeface="Avenir"/>
                        <a:cs typeface="Avenir"/>
                        <a:sym typeface="Avenir"/>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bl>
          </a:graphicData>
        </a:graphic>
      </p:graphicFrame>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id="26" name="Google Shape;26;p6"/>
          <p:cNvPicPr preferRelativeResize="0"/>
          <p:nvPr/>
        </p:nvPicPr>
        <p:blipFill rotWithShape="1">
          <a:blip r:embed="rId2">
            <a:alphaModFix/>
          </a:blip>
          <a:srcRect b="0" l="0" r="0" t="0"/>
          <a:stretch/>
        </p:blipFill>
        <p:spPr>
          <a:xfrm>
            <a:off x="0" y="-1"/>
            <a:ext cx="9144003" cy="5143504"/>
          </a:xfrm>
          <a:prstGeom prst="rect">
            <a:avLst/>
          </a:prstGeom>
          <a:noFill/>
          <a:ln>
            <a:noFill/>
          </a:ln>
        </p:spPr>
      </p:pic>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6"/>
          <p:cNvPicPr preferRelativeResize="0"/>
          <p:nvPr/>
        </p:nvPicPr>
        <p:blipFill rotWithShape="1">
          <a:blip r:embed="rId3">
            <a:alphaModFix/>
          </a:blip>
          <a:srcRect b="0" l="0" r="0" t="0"/>
          <a:stretch/>
        </p:blipFill>
        <p:spPr>
          <a:xfrm>
            <a:off x="7768176" y="286450"/>
            <a:ext cx="1080001" cy="24735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2" name="Shape 212"/>
        <p:cNvGrpSpPr/>
        <p:nvPr/>
      </p:nvGrpSpPr>
      <p:grpSpPr>
        <a:xfrm>
          <a:off x="0" y="0"/>
          <a:ext cx="0" cy="0"/>
          <a:chOff x="0" y="0"/>
          <a:chExt cx="0" cy="0"/>
        </a:xfrm>
      </p:grpSpPr>
      <p:sp>
        <p:nvSpPr>
          <p:cNvPr id="213" name="Google Shape;213;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4" name="Google Shape;214;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5" name="Google Shape;215;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6" name="Shape 216"/>
        <p:cNvGrpSpPr/>
        <p:nvPr/>
      </p:nvGrpSpPr>
      <p:grpSpPr>
        <a:xfrm>
          <a:off x="0" y="0"/>
          <a:ext cx="0" cy="0"/>
          <a:chOff x="0" y="0"/>
          <a:chExt cx="0" cy="0"/>
        </a:xfrm>
      </p:grpSpPr>
      <p:sp>
        <p:nvSpPr>
          <p:cNvPr id="217" name="Google Shape;217;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8" name="Google Shape;218;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9" name="Google Shape;219;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0" name="Google Shape;22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1" name="Shape 221"/>
        <p:cNvGrpSpPr/>
        <p:nvPr/>
      </p:nvGrpSpPr>
      <p:grpSpPr>
        <a:xfrm>
          <a:off x="0" y="0"/>
          <a:ext cx="0" cy="0"/>
          <a:chOff x="0" y="0"/>
          <a:chExt cx="0" cy="0"/>
        </a:xfrm>
      </p:grpSpPr>
      <p:sp>
        <p:nvSpPr>
          <p:cNvPr id="222" name="Google Shape;222;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3" name="Google Shape;22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4" name="Shape 224"/>
        <p:cNvGrpSpPr/>
        <p:nvPr/>
      </p:nvGrpSpPr>
      <p:grpSpPr>
        <a:xfrm>
          <a:off x="0" y="0"/>
          <a:ext cx="0" cy="0"/>
          <a:chOff x="0" y="0"/>
          <a:chExt cx="0" cy="0"/>
        </a:xfrm>
      </p:grpSpPr>
      <p:sp>
        <p:nvSpPr>
          <p:cNvPr id="225" name="Google Shape;225;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6" name="Google Shape;226;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7" name="Google Shape;227;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8" name="Shape 228"/>
        <p:cNvGrpSpPr/>
        <p:nvPr/>
      </p:nvGrpSpPr>
      <p:grpSpPr>
        <a:xfrm>
          <a:off x="0" y="0"/>
          <a:ext cx="0" cy="0"/>
          <a:chOff x="0" y="0"/>
          <a:chExt cx="0" cy="0"/>
        </a:xfrm>
      </p:grpSpPr>
      <p:sp>
        <p:nvSpPr>
          <p:cNvPr id="229" name="Google Shape;229;p5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0" name="Google Shape;230;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1" name="Shape 231"/>
        <p:cNvGrpSpPr/>
        <p:nvPr/>
      </p:nvGrpSpPr>
      <p:grpSpPr>
        <a:xfrm>
          <a:off x="0" y="0"/>
          <a:ext cx="0" cy="0"/>
          <a:chOff x="0" y="0"/>
          <a:chExt cx="0" cy="0"/>
        </a:xfrm>
      </p:grpSpPr>
      <p:sp>
        <p:nvSpPr>
          <p:cNvPr id="232" name="Google Shape;232;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4" name="Google Shape;234;p5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5" name="Google Shape;235;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6" name="Google Shape;23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7" name="Shape 237"/>
        <p:cNvGrpSpPr/>
        <p:nvPr/>
      </p:nvGrpSpPr>
      <p:grpSpPr>
        <a:xfrm>
          <a:off x="0" y="0"/>
          <a:ext cx="0" cy="0"/>
          <a:chOff x="0" y="0"/>
          <a:chExt cx="0" cy="0"/>
        </a:xfrm>
      </p:grpSpPr>
      <p:sp>
        <p:nvSpPr>
          <p:cNvPr id="238" name="Google Shape;238;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39" name="Google Shape;23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0" name="Shape 240"/>
        <p:cNvGrpSpPr/>
        <p:nvPr/>
      </p:nvGrpSpPr>
      <p:grpSpPr>
        <a:xfrm>
          <a:off x="0" y="0"/>
          <a:ext cx="0" cy="0"/>
          <a:chOff x="0" y="0"/>
          <a:chExt cx="0" cy="0"/>
        </a:xfrm>
      </p:grpSpPr>
      <p:sp>
        <p:nvSpPr>
          <p:cNvPr id="241" name="Google Shape;241;p6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42" name="Google Shape;242;p6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43" name="Google Shape;24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4" name="Shape 244"/>
        <p:cNvGrpSpPr/>
        <p:nvPr/>
      </p:nvGrpSpPr>
      <p:grpSpPr>
        <a:xfrm>
          <a:off x="0" y="0"/>
          <a:ext cx="0" cy="0"/>
          <a:chOff x="0" y="0"/>
          <a:chExt cx="0" cy="0"/>
        </a:xfrm>
      </p:grpSpPr>
      <p:sp>
        <p:nvSpPr>
          <p:cNvPr id="245" name="Google Shape;24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spTree>
      <p:nvGrpSpPr>
        <p:cNvPr id="29" name="Shape 29"/>
        <p:cNvGrpSpPr/>
        <p:nvPr/>
      </p:nvGrpSpPr>
      <p:grpSpPr>
        <a:xfrm>
          <a:off x="0" y="0"/>
          <a:ext cx="0" cy="0"/>
          <a:chOff x="0" y="0"/>
          <a:chExt cx="0" cy="0"/>
        </a:xfrm>
      </p:grpSpPr>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7"/>
          <p:cNvPicPr preferRelativeResize="0"/>
          <p:nvPr/>
        </p:nvPicPr>
        <p:blipFill rotWithShape="1">
          <a:blip r:embed="rId2">
            <a:alphaModFix/>
          </a:blip>
          <a:srcRect b="0" l="-11869" r="-10498" t="0"/>
          <a:stretch/>
        </p:blipFill>
        <p:spPr>
          <a:xfrm>
            <a:off x="7614450" y="286450"/>
            <a:ext cx="1372051" cy="247350"/>
          </a:xfrm>
          <a:prstGeom prst="rect">
            <a:avLst/>
          </a:prstGeom>
          <a:noFill/>
          <a:ln>
            <a:noFill/>
          </a:ln>
        </p:spPr>
      </p:pic>
      <p:pic>
        <p:nvPicPr>
          <p:cNvPr id="32" name="Google Shape;32;p7"/>
          <p:cNvPicPr preferRelativeResize="0"/>
          <p:nvPr/>
        </p:nvPicPr>
        <p:blipFill rotWithShape="1">
          <a:blip r:embed="rId3">
            <a:alphaModFix/>
          </a:blip>
          <a:srcRect b="0" l="0" r="0" t="0"/>
          <a:stretch/>
        </p:blipFill>
        <p:spPr>
          <a:xfrm>
            <a:off x="0" y="0"/>
            <a:ext cx="9143992" cy="5143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6" name="Google Shape;3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6" Type="http://schemas.openxmlformats.org/officeDocument/2006/relationships/slideLayout" Target="../slideLayouts/slideLayout25.xml"/><Relationship Id="rId18" Type="http://schemas.openxmlformats.org/officeDocument/2006/relationships/theme" Target="../theme/theme4.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11" Type="http://schemas.openxmlformats.org/officeDocument/2006/relationships/slideLayout" Target="../slideLayouts/slideLayout47.xml"/><Relationship Id="rId22" Type="http://schemas.openxmlformats.org/officeDocument/2006/relationships/slideLayout" Target="../slideLayouts/slideLayout58.xml"/><Relationship Id="rId10" Type="http://schemas.openxmlformats.org/officeDocument/2006/relationships/slideLayout" Target="../slideLayouts/slideLayout46.xml"/><Relationship Id="rId21" Type="http://schemas.openxmlformats.org/officeDocument/2006/relationships/slideLayout" Target="../slideLayouts/slideLayout57.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23" Type="http://schemas.openxmlformats.org/officeDocument/2006/relationships/theme" Target="../theme/theme1.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5" Type="http://schemas.openxmlformats.org/officeDocument/2006/relationships/slideLayout" Target="../slideLayouts/slideLayout41.xml"/><Relationship Id="rId19" Type="http://schemas.openxmlformats.org/officeDocument/2006/relationships/slideLayout" Target="../slideLayouts/slideLayout55.xml"/><Relationship Id="rId6" Type="http://schemas.openxmlformats.org/officeDocument/2006/relationships/slideLayout" Target="../slideLayouts/slideLayout42.xml"/><Relationship Id="rId18" Type="http://schemas.openxmlformats.org/officeDocument/2006/relationships/slideLayout" Target="../slideLayouts/slideLayout54.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2" name="Google Shape;82;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3" name="Google Shape;8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7" name="Shape 147"/>
        <p:cNvGrpSpPr/>
        <p:nvPr/>
      </p:nvGrpSpPr>
      <p:grpSpPr>
        <a:xfrm>
          <a:off x="0" y="0"/>
          <a:ext cx="0" cy="0"/>
          <a:chOff x="0" y="0"/>
          <a:chExt cx="0" cy="0"/>
        </a:xfrm>
      </p:grpSpPr>
      <p:sp>
        <p:nvSpPr>
          <p:cNvPr id="148" name="Google Shape;148;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9" name="Google Shape;149;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0" name="Google Shape;15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hyperlink" Target="http://www.youtube.com/watch?v=O-dJi6GAvT8" TargetMode="External"/><Relationship Id="rId4" Type="http://schemas.openxmlformats.org/officeDocument/2006/relationships/image" Target="../media/image36.jp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7.jp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8.png"/><Relationship Id="rId5"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51" name="Google Shape;251;p62"/>
          <p:cNvSpPr txBox="1"/>
          <p:nvPr/>
        </p:nvSpPr>
        <p:spPr>
          <a:xfrm>
            <a:off x="763050" y="2010750"/>
            <a:ext cx="4923600" cy="11034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3500"/>
              <a:buFont typeface="Arial"/>
              <a:buNone/>
            </a:pPr>
            <a:r>
              <a:rPr lang="en" sz="3500">
                <a:solidFill>
                  <a:srgbClr val="F06634"/>
                </a:solidFill>
                <a:latin typeface="Work Sans ExtraBold"/>
                <a:ea typeface="Work Sans ExtraBold"/>
                <a:cs typeface="Work Sans ExtraBold"/>
                <a:sym typeface="Work Sans ExtraBold"/>
              </a:rPr>
              <a:t>Churn</a:t>
            </a:r>
            <a:endParaRPr b="0" i="0" sz="3500" u="none" cap="none" strike="noStrike">
              <a:solidFill>
                <a:srgbClr val="F06634"/>
              </a:solidFill>
              <a:latin typeface="Work Sans ExtraBold"/>
              <a:ea typeface="Work Sans ExtraBold"/>
              <a:cs typeface="Work Sans ExtraBold"/>
              <a:sym typeface="Work Sans ExtraBold"/>
            </a:endParaRPr>
          </a:p>
          <a:p>
            <a:pPr indent="0" lvl="0" marL="0" marR="0" rtl="0" algn="l">
              <a:lnSpc>
                <a:spcPct val="90000"/>
              </a:lnSpc>
              <a:spcBef>
                <a:spcPts val="0"/>
              </a:spcBef>
              <a:spcAft>
                <a:spcPts val="0"/>
              </a:spcAft>
              <a:buClr>
                <a:srgbClr val="000000"/>
              </a:buClr>
              <a:buSzPts val="3500"/>
              <a:buFont typeface="Arial"/>
              <a:buNone/>
            </a:pPr>
            <a:r>
              <a:rPr lang="en" sz="3500">
                <a:solidFill>
                  <a:srgbClr val="F06634"/>
                </a:solidFill>
                <a:latin typeface="Work Sans ExtraBold"/>
                <a:ea typeface="Work Sans ExtraBold"/>
                <a:cs typeface="Work Sans ExtraBold"/>
                <a:sym typeface="Work Sans ExtraBold"/>
              </a:rPr>
              <a:t>Guardian</a:t>
            </a:r>
            <a:endParaRPr b="0" i="0" sz="3500" u="none" cap="none" strike="noStrike">
              <a:solidFill>
                <a:srgbClr val="F06634"/>
              </a:solidFill>
              <a:latin typeface="Work Sans ExtraBold"/>
              <a:ea typeface="Work Sans ExtraBold"/>
              <a:cs typeface="Work Sans ExtraBold"/>
              <a:sym typeface="Work Sans ExtraBold"/>
            </a:endParaRPr>
          </a:p>
        </p:txBody>
      </p:sp>
      <p:sp>
        <p:nvSpPr>
          <p:cNvPr id="252" name="Google Shape;252;p62"/>
          <p:cNvSpPr txBox="1"/>
          <p:nvPr/>
        </p:nvSpPr>
        <p:spPr>
          <a:xfrm>
            <a:off x="763050" y="3157225"/>
            <a:ext cx="4049700" cy="5313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1500"/>
              <a:buFont typeface="Arial"/>
              <a:buNone/>
            </a:pPr>
            <a:r>
              <a:rPr lang="en" sz="1500">
                <a:solidFill>
                  <a:schemeClr val="dk2"/>
                </a:solidFill>
                <a:latin typeface="Work Sans Medium"/>
                <a:ea typeface="Work Sans Medium"/>
                <a:cs typeface="Work Sans Medium"/>
                <a:sym typeface="Work Sans Medium"/>
              </a:rPr>
              <a:t>Application to predict customer churn and segment customers for targeted retention.</a:t>
            </a:r>
            <a:endParaRPr sz="1500">
              <a:solidFill>
                <a:schemeClr val="dk2"/>
              </a:solidFill>
              <a:latin typeface="Work Sans Medium"/>
              <a:ea typeface="Work Sans Medium"/>
              <a:cs typeface="Work Sans Medium"/>
              <a:sym typeface="Work Sans Medium"/>
            </a:endParaRPr>
          </a:p>
        </p:txBody>
      </p:sp>
      <p:pic>
        <p:nvPicPr>
          <p:cNvPr id="253" name="Google Shape;253;p62"/>
          <p:cNvPicPr preferRelativeResize="0"/>
          <p:nvPr/>
        </p:nvPicPr>
        <p:blipFill>
          <a:blip r:embed="rId3">
            <a:alphaModFix/>
          </a:blip>
          <a:stretch>
            <a:fillRect/>
          </a:stretch>
        </p:blipFill>
        <p:spPr>
          <a:xfrm>
            <a:off x="3514650" y="2062350"/>
            <a:ext cx="5292025" cy="1000200"/>
          </a:xfrm>
          <a:prstGeom prst="rect">
            <a:avLst/>
          </a:prstGeom>
          <a:noFill/>
          <a:ln>
            <a:noFill/>
          </a:ln>
        </p:spPr>
      </p:pic>
      <p:sp>
        <p:nvSpPr>
          <p:cNvPr id="254" name="Google Shape;254;p62"/>
          <p:cNvSpPr txBox="1"/>
          <p:nvPr/>
        </p:nvSpPr>
        <p:spPr>
          <a:xfrm>
            <a:off x="763050" y="4443475"/>
            <a:ext cx="61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 </a:t>
            </a:r>
            <a:r>
              <a:rPr lang="en">
                <a:solidFill>
                  <a:schemeClr val="dk2"/>
                </a:solidFill>
              </a:rPr>
              <a:t>Edy Setiawan	| Irfansyah Alif	| Sagara Biru	| Yosef Ferianto</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p71"/>
          <p:cNvGrpSpPr/>
          <p:nvPr/>
        </p:nvGrpSpPr>
        <p:grpSpPr>
          <a:xfrm>
            <a:off x="615534" y="1121500"/>
            <a:ext cx="2926803" cy="764850"/>
            <a:chOff x="551500" y="2017875"/>
            <a:chExt cx="3378900" cy="764850"/>
          </a:xfrm>
        </p:grpSpPr>
        <p:sp>
          <p:nvSpPr>
            <p:cNvPr id="360" name="Google Shape;360;p71"/>
            <p:cNvSpPr txBox="1"/>
            <p:nvPr/>
          </p:nvSpPr>
          <p:spPr>
            <a:xfrm>
              <a:off x="551500" y="201787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1" lang="en" sz="1200">
                  <a:solidFill>
                    <a:srgbClr val="E0764F"/>
                  </a:solidFill>
                  <a:latin typeface="Inter"/>
                  <a:ea typeface="Inter"/>
                  <a:cs typeface="Inter"/>
                  <a:sym typeface="Inter"/>
                </a:rPr>
                <a:t>Clustering</a:t>
              </a:r>
              <a:endParaRPr b="0" i="1" sz="1200" u="none" cap="none" strike="noStrike">
                <a:solidFill>
                  <a:srgbClr val="E0764F"/>
                </a:solidFill>
                <a:latin typeface="Inter"/>
                <a:ea typeface="Inter"/>
                <a:cs typeface="Inter"/>
                <a:sym typeface="Inter"/>
              </a:endParaRPr>
            </a:p>
          </p:txBody>
        </p:sp>
        <p:sp>
          <p:nvSpPr>
            <p:cNvPr id="361" name="Google Shape;361;p71"/>
            <p:cNvSpPr txBox="1"/>
            <p:nvPr/>
          </p:nvSpPr>
          <p:spPr>
            <a:xfrm>
              <a:off x="551500" y="2298525"/>
              <a:ext cx="27363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1C4587"/>
                  </a:solidFill>
                  <a:latin typeface="Work Sans ExtraBold"/>
                  <a:ea typeface="Work Sans ExtraBold"/>
                  <a:cs typeface="Work Sans ExtraBold"/>
                  <a:sym typeface="Work Sans ExtraBold"/>
                </a:rPr>
                <a:t>Results</a:t>
              </a:r>
              <a:endParaRPr b="0" i="0" sz="2000" u="none" cap="none" strike="noStrike">
                <a:solidFill>
                  <a:srgbClr val="1C4587"/>
                </a:solidFill>
                <a:latin typeface="Work Sans ExtraBold"/>
                <a:ea typeface="Work Sans ExtraBold"/>
                <a:cs typeface="Work Sans ExtraBold"/>
                <a:sym typeface="Work Sans ExtraBold"/>
              </a:endParaRPr>
            </a:p>
          </p:txBody>
        </p:sp>
      </p:grpSp>
      <p:sp>
        <p:nvSpPr>
          <p:cNvPr id="362" name="Google Shape;362;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63" name="Google Shape;363;p71"/>
          <p:cNvPicPr preferRelativeResize="0"/>
          <p:nvPr/>
        </p:nvPicPr>
        <p:blipFill>
          <a:blip r:embed="rId3">
            <a:alphaModFix/>
          </a:blip>
          <a:stretch>
            <a:fillRect/>
          </a:stretch>
        </p:blipFill>
        <p:spPr>
          <a:xfrm>
            <a:off x="2570950" y="761475"/>
            <a:ext cx="5186384" cy="4295350"/>
          </a:xfrm>
          <a:prstGeom prst="rect">
            <a:avLst/>
          </a:prstGeom>
          <a:noFill/>
          <a:ln>
            <a:noFill/>
          </a:ln>
        </p:spPr>
      </p:pic>
      <p:pic>
        <p:nvPicPr>
          <p:cNvPr id="364" name="Google Shape;364;p71"/>
          <p:cNvPicPr preferRelativeResize="0"/>
          <p:nvPr/>
        </p:nvPicPr>
        <p:blipFill>
          <a:blip r:embed="rId4">
            <a:alphaModFix/>
          </a:blip>
          <a:stretch>
            <a:fillRect/>
          </a:stretch>
        </p:blipFill>
        <p:spPr>
          <a:xfrm>
            <a:off x="42700" y="74675"/>
            <a:ext cx="2561885" cy="484200"/>
          </a:xfrm>
          <a:prstGeom prst="rect">
            <a:avLst/>
          </a:prstGeom>
          <a:noFill/>
          <a:ln>
            <a:noFill/>
          </a:ln>
        </p:spPr>
      </p:pic>
      <p:grpSp>
        <p:nvGrpSpPr>
          <p:cNvPr id="365" name="Google Shape;365;p71"/>
          <p:cNvGrpSpPr/>
          <p:nvPr/>
        </p:nvGrpSpPr>
        <p:grpSpPr>
          <a:xfrm>
            <a:off x="615523" y="4198200"/>
            <a:ext cx="1955400" cy="891600"/>
            <a:chOff x="615523" y="4122000"/>
            <a:chExt cx="1955400" cy="891600"/>
          </a:xfrm>
        </p:grpSpPr>
        <p:sp>
          <p:nvSpPr>
            <p:cNvPr id="366" name="Google Shape;366;p71"/>
            <p:cNvSpPr txBox="1"/>
            <p:nvPr/>
          </p:nvSpPr>
          <p:spPr>
            <a:xfrm>
              <a:off x="615523" y="4122000"/>
              <a:ext cx="1955400" cy="8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Cluster 0: Blank spot customer</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Cluster 1: Minimalist customer</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Cluster 2: Premium customer</a:t>
              </a:r>
              <a:endParaRPr sz="900"/>
            </a:p>
          </p:txBody>
        </p:sp>
        <p:sp>
          <p:nvSpPr>
            <p:cNvPr id="367" name="Google Shape;367;p71"/>
            <p:cNvSpPr/>
            <p:nvPr/>
          </p:nvSpPr>
          <p:spPr>
            <a:xfrm>
              <a:off x="680750" y="4197200"/>
              <a:ext cx="1664100" cy="71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pSp>
        <p:nvGrpSpPr>
          <p:cNvPr id="372" name="Google Shape;372;p72"/>
          <p:cNvGrpSpPr/>
          <p:nvPr/>
        </p:nvGrpSpPr>
        <p:grpSpPr>
          <a:xfrm>
            <a:off x="6935966" y="3410584"/>
            <a:ext cx="2085194" cy="807472"/>
            <a:chOff x="4884669" y="5194750"/>
            <a:chExt cx="2192864" cy="604803"/>
          </a:xfrm>
        </p:grpSpPr>
        <p:sp>
          <p:nvSpPr>
            <p:cNvPr id="373" name="Google Shape;373;p72"/>
            <p:cNvSpPr txBox="1"/>
            <p:nvPr/>
          </p:nvSpPr>
          <p:spPr>
            <a:xfrm>
              <a:off x="5363933" y="5436853"/>
              <a:ext cx="17136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i="1" lang="en" sz="1200">
                  <a:solidFill>
                    <a:srgbClr val="E0764F"/>
                  </a:solidFill>
                  <a:latin typeface="Inter"/>
                  <a:ea typeface="Inter"/>
                  <a:cs typeface="Inter"/>
                  <a:sym typeface="Inter"/>
                </a:rPr>
                <a:t>EDA </a:t>
              </a:r>
              <a:r>
                <a:rPr i="1" lang="en" sz="1200">
                  <a:solidFill>
                    <a:srgbClr val="E0764F"/>
                  </a:solidFill>
                  <a:latin typeface="Inter"/>
                  <a:ea typeface="Inter"/>
                  <a:cs typeface="Inter"/>
                  <a:sym typeface="Inter"/>
                </a:rPr>
                <a:t>Clustering</a:t>
              </a:r>
              <a:endParaRPr b="0" i="1" sz="1600" u="none" cap="none" strike="noStrike">
                <a:solidFill>
                  <a:srgbClr val="E0764F"/>
                </a:solidFill>
                <a:latin typeface="Inter"/>
                <a:ea typeface="Inter"/>
                <a:cs typeface="Inter"/>
                <a:sym typeface="Inter"/>
              </a:endParaRPr>
            </a:p>
          </p:txBody>
        </p:sp>
        <p:sp>
          <p:nvSpPr>
            <p:cNvPr id="374" name="Google Shape;374;p72"/>
            <p:cNvSpPr txBox="1"/>
            <p:nvPr/>
          </p:nvSpPr>
          <p:spPr>
            <a:xfrm>
              <a:off x="4884669" y="5194750"/>
              <a:ext cx="13719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lang="en" sz="2000">
                  <a:solidFill>
                    <a:srgbClr val="1C4587"/>
                  </a:solidFill>
                  <a:latin typeface="Work Sans ExtraBold"/>
                  <a:ea typeface="Work Sans ExtraBold"/>
                  <a:cs typeface="Work Sans ExtraBold"/>
                  <a:sym typeface="Work Sans ExtraBold"/>
                </a:rPr>
                <a:t>Results</a:t>
              </a:r>
              <a:endParaRPr b="0" i="0" sz="1600" u="none" cap="none" strike="noStrike">
                <a:solidFill>
                  <a:srgbClr val="1C4587"/>
                </a:solidFill>
                <a:latin typeface="Work Sans ExtraBold"/>
                <a:ea typeface="Work Sans ExtraBold"/>
                <a:cs typeface="Work Sans ExtraBold"/>
                <a:sym typeface="Work Sans ExtraBold"/>
              </a:endParaRPr>
            </a:p>
          </p:txBody>
        </p:sp>
      </p:grpSp>
      <p:sp>
        <p:nvSpPr>
          <p:cNvPr id="375" name="Google Shape;375;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76" name="Google Shape;376;p72"/>
          <p:cNvPicPr preferRelativeResize="0"/>
          <p:nvPr/>
        </p:nvPicPr>
        <p:blipFill>
          <a:blip r:embed="rId3">
            <a:alphaModFix/>
          </a:blip>
          <a:stretch>
            <a:fillRect/>
          </a:stretch>
        </p:blipFill>
        <p:spPr>
          <a:xfrm>
            <a:off x="42700" y="74675"/>
            <a:ext cx="2561885" cy="484200"/>
          </a:xfrm>
          <a:prstGeom prst="rect">
            <a:avLst/>
          </a:prstGeom>
          <a:noFill/>
          <a:ln>
            <a:noFill/>
          </a:ln>
        </p:spPr>
      </p:pic>
      <p:pic>
        <p:nvPicPr>
          <p:cNvPr id="377" name="Google Shape;377;p72"/>
          <p:cNvPicPr preferRelativeResize="0"/>
          <p:nvPr/>
        </p:nvPicPr>
        <p:blipFill rotWithShape="1">
          <a:blip r:embed="rId4">
            <a:alphaModFix/>
          </a:blip>
          <a:srcRect b="0" l="0" r="49049" t="66561"/>
          <a:stretch/>
        </p:blipFill>
        <p:spPr>
          <a:xfrm>
            <a:off x="125050" y="737125"/>
            <a:ext cx="2983550" cy="1958124"/>
          </a:xfrm>
          <a:prstGeom prst="rect">
            <a:avLst/>
          </a:prstGeom>
          <a:noFill/>
          <a:ln>
            <a:noFill/>
          </a:ln>
        </p:spPr>
      </p:pic>
      <p:pic>
        <p:nvPicPr>
          <p:cNvPr id="378" name="Google Shape;378;p72"/>
          <p:cNvPicPr preferRelativeResize="0"/>
          <p:nvPr/>
        </p:nvPicPr>
        <p:blipFill rotWithShape="1">
          <a:blip r:embed="rId4">
            <a:alphaModFix/>
          </a:blip>
          <a:srcRect b="33370" l="0" r="0" t="33192"/>
          <a:stretch/>
        </p:blipFill>
        <p:spPr>
          <a:xfrm>
            <a:off x="377799" y="3028998"/>
            <a:ext cx="6064501" cy="2027827"/>
          </a:xfrm>
          <a:prstGeom prst="rect">
            <a:avLst/>
          </a:prstGeom>
          <a:noFill/>
          <a:ln>
            <a:noFill/>
          </a:ln>
        </p:spPr>
      </p:pic>
      <p:pic>
        <p:nvPicPr>
          <p:cNvPr id="379" name="Google Shape;379;p72"/>
          <p:cNvPicPr preferRelativeResize="0"/>
          <p:nvPr/>
        </p:nvPicPr>
        <p:blipFill rotWithShape="1">
          <a:blip r:embed="rId4">
            <a:alphaModFix/>
          </a:blip>
          <a:srcRect b="66561" l="0" r="0" t="0"/>
          <a:stretch/>
        </p:blipFill>
        <p:spPr>
          <a:xfrm>
            <a:off x="2956650" y="720897"/>
            <a:ext cx="6064501" cy="20278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grpSp>
        <p:nvGrpSpPr>
          <p:cNvPr id="384" name="Google Shape;384;p73"/>
          <p:cNvGrpSpPr/>
          <p:nvPr/>
        </p:nvGrpSpPr>
        <p:grpSpPr>
          <a:xfrm>
            <a:off x="615534" y="1121500"/>
            <a:ext cx="2926803" cy="764850"/>
            <a:chOff x="551500" y="2017875"/>
            <a:chExt cx="3378900" cy="764850"/>
          </a:xfrm>
        </p:grpSpPr>
        <p:sp>
          <p:nvSpPr>
            <p:cNvPr id="385" name="Google Shape;385;p73"/>
            <p:cNvSpPr txBox="1"/>
            <p:nvPr/>
          </p:nvSpPr>
          <p:spPr>
            <a:xfrm>
              <a:off x="551500" y="201787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1" lang="en" sz="1200">
                  <a:solidFill>
                    <a:srgbClr val="E0764F"/>
                  </a:solidFill>
                  <a:latin typeface="Inter"/>
                  <a:ea typeface="Inter"/>
                  <a:cs typeface="Inter"/>
                  <a:sym typeface="Inter"/>
                </a:rPr>
                <a:t>EDA Clustering</a:t>
              </a:r>
              <a:endParaRPr b="0" i="1" sz="1200" u="none" cap="none" strike="noStrike">
                <a:solidFill>
                  <a:srgbClr val="E0764F"/>
                </a:solidFill>
                <a:latin typeface="Inter"/>
                <a:ea typeface="Inter"/>
                <a:cs typeface="Inter"/>
                <a:sym typeface="Inter"/>
              </a:endParaRPr>
            </a:p>
          </p:txBody>
        </p:sp>
        <p:sp>
          <p:nvSpPr>
            <p:cNvPr id="386" name="Google Shape;386;p73"/>
            <p:cNvSpPr txBox="1"/>
            <p:nvPr/>
          </p:nvSpPr>
          <p:spPr>
            <a:xfrm>
              <a:off x="551500" y="2298525"/>
              <a:ext cx="27363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1C4587"/>
                  </a:solidFill>
                  <a:latin typeface="Work Sans ExtraBold"/>
                  <a:ea typeface="Work Sans ExtraBold"/>
                  <a:cs typeface="Work Sans ExtraBold"/>
                  <a:sym typeface="Work Sans ExtraBold"/>
                </a:rPr>
                <a:t>Results</a:t>
              </a:r>
              <a:endParaRPr b="0" i="0" sz="2000" u="none" cap="none" strike="noStrike">
                <a:solidFill>
                  <a:srgbClr val="1C4587"/>
                </a:solidFill>
                <a:latin typeface="Work Sans ExtraBold"/>
                <a:ea typeface="Work Sans ExtraBold"/>
                <a:cs typeface="Work Sans ExtraBold"/>
                <a:sym typeface="Work Sans ExtraBold"/>
              </a:endParaRPr>
            </a:p>
          </p:txBody>
        </p:sp>
      </p:grpSp>
      <p:sp>
        <p:nvSpPr>
          <p:cNvPr id="387" name="Google Shape;387;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88" name="Google Shape;388;p73"/>
          <p:cNvPicPr preferRelativeResize="0"/>
          <p:nvPr/>
        </p:nvPicPr>
        <p:blipFill>
          <a:blip r:embed="rId3">
            <a:alphaModFix/>
          </a:blip>
          <a:stretch>
            <a:fillRect/>
          </a:stretch>
        </p:blipFill>
        <p:spPr>
          <a:xfrm>
            <a:off x="42700" y="74675"/>
            <a:ext cx="2561885" cy="484200"/>
          </a:xfrm>
          <a:prstGeom prst="rect">
            <a:avLst/>
          </a:prstGeom>
          <a:noFill/>
          <a:ln>
            <a:noFill/>
          </a:ln>
        </p:spPr>
      </p:pic>
      <p:pic>
        <p:nvPicPr>
          <p:cNvPr id="389" name="Google Shape;389;p73"/>
          <p:cNvPicPr preferRelativeResize="0"/>
          <p:nvPr/>
        </p:nvPicPr>
        <p:blipFill>
          <a:blip r:embed="rId4">
            <a:alphaModFix/>
          </a:blip>
          <a:stretch>
            <a:fillRect/>
          </a:stretch>
        </p:blipFill>
        <p:spPr>
          <a:xfrm>
            <a:off x="450762" y="1886350"/>
            <a:ext cx="8242476" cy="2716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p74"/>
          <p:cNvGrpSpPr/>
          <p:nvPr/>
        </p:nvGrpSpPr>
        <p:grpSpPr>
          <a:xfrm>
            <a:off x="615534" y="1121500"/>
            <a:ext cx="2926803" cy="764850"/>
            <a:chOff x="551500" y="2017875"/>
            <a:chExt cx="3378900" cy="764850"/>
          </a:xfrm>
        </p:grpSpPr>
        <p:sp>
          <p:nvSpPr>
            <p:cNvPr id="395" name="Google Shape;395;p74"/>
            <p:cNvSpPr txBox="1"/>
            <p:nvPr/>
          </p:nvSpPr>
          <p:spPr>
            <a:xfrm>
              <a:off x="551500" y="201787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1" lang="en" sz="1200">
                  <a:solidFill>
                    <a:srgbClr val="E0764F"/>
                  </a:solidFill>
                  <a:latin typeface="Inter"/>
                  <a:ea typeface="Inter"/>
                  <a:cs typeface="Inter"/>
                  <a:sym typeface="Inter"/>
                </a:rPr>
                <a:t>EDA Clustering</a:t>
              </a:r>
              <a:endParaRPr b="0" i="1" sz="1200" u="none" cap="none" strike="noStrike">
                <a:solidFill>
                  <a:srgbClr val="E0764F"/>
                </a:solidFill>
                <a:latin typeface="Inter"/>
                <a:ea typeface="Inter"/>
                <a:cs typeface="Inter"/>
                <a:sym typeface="Inter"/>
              </a:endParaRPr>
            </a:p>
          </p:txBody>
        </p:sp>
        <p:sp>
          <p:nvSpPr>
            <p:cNvPr id="396" name="Google Shape;396;p74"/>
            <p:cNvSpPr txBox="1"/>
            <p:nvPr/>
          </p:nvSpPr>
          <p:spPr>
            <a:xfrm>
              <a:off x="551500" y="2298525"/>
              <a:ext cx="27363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1C4587"/>
                  </a:solidFill>
                  <a:latin typeface="Work Sans ExtraBold"/>
                  <a:ea typeface="Work Sans ExtraBold"/>
                  <a:cs typeface="Work Sans ExtraBold"/>
                  <a:sym typeface="Work Sans ExtraBold"/>
                </a:rPr>
                <a:t>Results</a:t>
              </a:r>
              <a:endParaRPr b="0" i="0" sz="2000" u="none" cap="none" strike="noStrike">
                <a:solidFill>
                  <a:srgbClr val="1C4587"/>
                </a:solidFill>
                <a:latin typeface="Work Sans ExtraBold"/>
                <a:ea typeface="Work Sans ExtraBold"/>
                <a:cs typeface="Work Sans ExtraBold"/>
                <a:sym typeface="Work Sans ExtraBold"/>
              </a:endParaRPr>
            </a:p>
          </p:txBody>
        </p:sp>
      </p:grpSp>
      <p:sp>
        <p:nvSpPr>
          <p:cNvPr id="397" name="Google Shape;39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98" name="Google Shape;398;p74"/>
          <p:cNvPicPr preferRelativeResize="0"/>
          <p:nvPr/>
        </p:nvPicPr>
        <p:blipFill>
          <a:blip r:embed="rId3">
            <a:alphaModFix/>
          </a:blip>
          <a:stretch>
            <a:fillRect/>
          </a:stretch>
        </p:blipFill>
        <p:spPr>
          <a:xfrm>
            <a:off x="42700" y="74675"/>
            <a:ext cx="2561885" cy="484200"/>
          </a:xfrm>
          <a:prstGeom prst="rect">
            <a:avLst/>
          </a:prstGeom>
          <a:noFill/>
          <a:ln>
            <a:noFill/>
          </a:ln>
        </p:spPr>
      </p:pic>
      <p:pic>
        <p:nvPicPr>
          <p:cNvPr id="399" name="Google Shape;399;p74"/>
          <p:cNvPicPr preferRelativeResize="0"/>
          <p:nvPr/>
        </p:nvPicPr>
        <p:blipFill>
          <a:blip r:embed="rId4">
            <a:alphaModFix/>
          </a:blip>
          <a:stretch>
            <a:fillRect/>
          </a:stretch>
        </p:blipFill>
        <p:spPr>
          <a:xfrm>
            <a:off x="2088150" y="1267425"/>
            <a:ext cx="3100175" cy="2914700"/>
          </a:xfrm>
          <a:prstGeom prst="rect">
            <a:avLst/>
          </a:prstGeom>
          <a:noFill/>
          <a:ln>
            <a:noFill/>
          </a:ln>
        </p:spPr>
      </p:pic>
      <p:pic>
        <p:nvPicPr>
          <p:cNvPr id="400" name="Google Shape;400;p74"/>
          <p:cNvPicPr preferRelativeResize="0"/>
          <p:nvPr/>
        </p:nvPicPr>
        <p:blipFill>
          <a:blip r:embed="rId5">
            <a:alphaModFix/>
          </a:blip>
          <a:stretch>
            <a:fillRect/>
          </a:stretch>
        </p:blipFill>
        <p:spPr>
          <a:xfrm>
            <a:off x="5546900" y="664600"/>
            <a:ext cx="2566975" cy="2073094"/>
          </a:xfrm>
          <a:prstGeom prst="rect">
            <a:avLst/>
          </a:prstGeom>
          <a:noFill/>
          <a:ln>
            <a:noFill/>
          </a:ln>
        </p:spPr>
      </p:pic>
      <p:pic>
        <p:nvPicPr>
          <p:cNvPr id="401" name="Google Shape;401;p74"/>
          <p:cNvPicPr preferRelativeResize="0"/>
          <p:nvPr/>
        </p:nvPicPr>
        <p:blipFill>
          <a:blip r:embed="rId6">
            <a:alphaModFix/>
          </a:blip>
          <a:stretch>
            <a:fillRect/>
          </a:stretch>
        </p:blipFill>
        <p:spPr>
          <a:xfrm>
            <a:off x="5546900" y="2875298"/>
            <a:ext cx="2566980" cy="20731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5"/>
          <p:cNvSpPr txBox="1"/>
          <p:nvPr/>
        </p:nvSpPr>
        <p:spPr>
          <a:xfrm>
            <a:off x="624375" y="1033475"/>
            <a:ext cx="77508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en" sz="1500">
                <a:solidFill>
                  <a:srgbClr val="E0764F"/>
                </a:solidFill>
                <a:latin typeface="Inter"/>
                <a:ea typeface="Inter"/>
                <a:cs typeface="Inter"/>
                <a:sym typeface="Inter"/>
              </a:rPr>
              <a:t>ChurnGuardian</a:t>
            </a:r>
            <a:endParaRPr i="1" sz="1500">
              <a:solidFill>
                <a:srgbClr val="E0764F"/>
              </a:solidFill>
              <a:latin typeface="Inter"/>
              <a:ea typeface="Inter"/>
              <a:cs typeface="Inter"/>
              <a:sym typeface="Inter"/>
            </a:endParaRPr>
          </a:p>
        </p:txBody>
      </p:sp>
      <p:sp>
        <p:nvSpPr>
          <p:cNvPr id="407" name="Google Shape;407;p75"/>
          <p:cNvSpPr txBox="1"/>
          <p:nvPr/>
        </p:nvSpPr>
        <p:spPr>
          <a:xfrm>
            <a:off x="624325" y="143985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C4587"/>
                </a:solidFill>
                <a:latin typeface="Work Sans ExtraBold"/>
                <a:ea typeface="Work Sans ExtraBold"/>
                <a:cs typeface="Work Sans ExtraBold"/>
                <a:sym typeface="Work Sans ExtraBold"/>
              </a:rPr>
              <a:t>Challenges</a:t>
            </a:r>
            <a:endParaRPr b="0" i="0" sz="2300" u="none" cap="none" strike="noStrike">
              <a:solidFill>
                <a:srgbClr val="1C4587"/>
              </a:solidFill>
              <a:latin typeface="Work Sans ExtraBold"/>
              <a:ea typeface="Work Sans ExtraBold"/>
              <a:cs typeface="Work Sans ExtraBold"/>
              <a:sym typeface="Work Sans ExtraBold"/>
            </a:endParaRPr>
          </a:p>
        </p:txBody>
      </p:sp>
      <p:sp>
        <p:nvSpPr>
          <p:cNvPr id="408" name="Google Shape;408;p75"/>
          <p:cNvSpPr txBox="1"/>
          <p:nvPr/>
        </p:nvSpPr>
        <p:spPr>
          <a:xfrm>
            <a:off x="624325" y="1995792"/>
            <a:ext cx="3566700" cy="1975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Identifying missing values that actually represent customers without phone service and internet service.</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sz="1000">
              <a:solidFill>
                <a:srgbClr val="434343"/>
              </a:solidFill>
              <a:latin typeface="Inter"/>
              <a:ea typeface="Inter"/>
              <a:cs typeface="Inter"/>
              <a:sym typeface="Inter"/>
            </a:endParaRPr>
          </a:p>
          <a:p>
            <a:pPr indent="-292100" lvl="0" marL="457200" marR="0" rtl="0" algn="l">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Finding machine learning algorithms that are robust against overfitting</a:t>
            </a:r>
            <a:endParaRPr sz="1000">
              <a:solidFill>
                <a:srgbClr val="434343"/>
              </a:solidFill>
              <a:latin typeface="Inter"/>
              <a:ea typeface="Inter"/>
              <a:cs typeface="Inter"/>
              <a:sym typeface="Inter"/>
            </a:endParaRPr>
          </a:p>
        </p:txBody>
      </p:sp>
      <p:sp>
        <p:nvSpPr>
          <p:cNvPr id="409" name="Google Shape;409;p75"/>
          <p:cNvSpPr txBox="1"/>
          <p:nvPr/>
        </p:nvSpPr>
        <p:spPr>
          <a:xfrm>
            <a:off x="4808525" y="1988500"/>
            <a:ext cx="3566700" cy="1975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Facing challenges in creating an interactive deployment app.</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sz="1000">
              <a:solidFill>
                <a:srgbClr val="434343"/>
              </a:solidFill>
              <a:latin typeface="Inter"/>
              <a:ea typeface="Inter"/>
              <a:cs typeface="Inter"/>
              <a:sym typeface="Inter"/>
            </a:endParaRPr>
          </a:p>
          <a:p>
            <a:pPr indent="-292100" lvl="0" marL="457200" marR="0" rtl="0" algn="l">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Encountering challenges in merging two different types of machine learning into one.</a:t>
            </a:r>
            <a:endParaRPr sz="1000">
              <a:solidFill>
                <a:srgbClr val="434343"/>
              </a:solidFill>
              <a:latin typeface="Inter"/>
              <a:ea typeface="Inter"/>
              <a:cs typeface="Inter"/>
              <a:sym typeface="Inter"/>
            </a:endParaRPr>
          </a:p>
        </p:txBody>
      </p:sp>
      <p:sp>
        <p:nvSpPr>
          <p:cNvPr id="410" name="Google Shape;410;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11" name="Google Shape;411;p75"/>
          <p:cNvPicPr preferRelativeResize="0"/>
          <p:nvPr/>
        </p:nvPicPr>
        <p:blipFill>
          <a:blip r:embed="rId3">
            <a:alphaModFix/>
          </a:blip>
          <a:stretch>
            <a:fillRect/>
          </a:stretch>
        </p:blipFill>
        <p:spPr>
          <a:xfrm>
            <a:off x="42700" y="74675"/>
            <a:ext cx="2561885" cy="484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grpSp>
        <p:nvGrpSpPr>
          <p:cNvPr id="416" name="Google Shape;416;p76"/>
          <p:cNvGrpSpPr/>
          <p:nvPr/>
        </p:nvGrpSpPr>
        <p:grpSpPr>
          <a:xfrm>
            <a:off x="310734" y="1121500"/>
            <a:ext cx="2926803" cy="764850"/>
            <a:chOff x="551500" y="2017875"/>
            <a:chExt cx="3378900" cy="764850"/>
          </a:xfrm>
        </p:grpSpPr>
        <p:sp>
          <p:nvSpPr>
            <p:cNvPr id="417" name="Google Shape;417;p76"/>
            <p:cNvSpPr txBox="1"/>
            <p:nvPr/>
          </p:nvSpPr>
          <p:spPr>
            <a:xfrm>
              <a:off x="551500" y="201787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1" lang="en" sz="1200">
                  <a:solidFill>
                    <a:srgbClr val="E0764F"/>
                  </a:solidFill>
                  <a:latin typeface="Inter"/>
                  <a:ea typeface="Inter"/>
                  <a:cs typeface="Inter"/>
                  <a:sym typeface="Inter"/>
                </a:rPr>
                <a:t>Deployment</a:t>
              </a:r>
              <a:endParaRPr b="0" i="1" sz="1200" u="none" cap="none" strike="noStrike">
                <a:solidFill>
                  <a:srgbClr val="E0764F"/>
                </a:solidFill>
                <a:latin typeface="Inter"/>
                <a:ea typeface="Inter"/>
                <a:cs typeface="Inter"/>
                <a:sym typeface="Inter"/>
              </a:endParaRPr>
            </a:p>
          </p:txBody>
        </p:sp>
        <p:sp>
          <p:nvSpPr>
            <p:cNvPr id="418" name="Google Shape;418;p76"/>
            <p:cNvSpPr txBox="1"/>
            <p:nvPr/>
          </p:nvSpPr>
          <p:spPr>
            <a:xfrm>
              <a:off x="551500" y="2298525"/>
              <a:ext cx="27363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1C4587"/>
                  </a:solidFill>
                  <a:latin typeface="Work Sans ExtraBold"/>
                  <a:ea typeface="Work Sans ExtraBold"/>
                  <a:cs typeface="Work Sans ExtraBold"/>
                  <a:sym typeface="Work Sans ExtraBold"/>
                </a:rPr>
                <a:t>Model Deployment with Hugging Face</a:t>
              </a:r>
              <a:endParaRPr b="0" i="0" sz="2000" u="none" cap="none" strike="noStrike">
                <a:solidFill>
                  <a:srgbClr val="1C4587"/>
                </a:solidFill>
                <a:latin typeface="Work Sans ExtraBold"/>
                <a:ea typeface="Work Sans ExtraBold"/>
                <a:cs typeface="Work Sans ExtraBold"/>
                <a:sym typeface="Work Sans ExtraBold"/>
              </a:endParaRPr>
            </a:p>
          </p:txBody>
        </p:sp>
      </p:grpSp>
      <p:sp>
        <p:nvSpPr>
          <p:cNvPr id="419" name="Google Shape;419;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Machine learning model development that predicts customer churn in the telecommunications industry&#10;&#10;This is a How-To use video" id="420" name="Google Shape;420;p76" title="ChurnGuardian - Application with Prediction and Clustering ML Model">
            <a:hlinkClick r:id="rId3"/>
          </p:cNvPr>
          <p:cNvPicPr preferRelativeResize="0"/>
          <p:nvPr/>
        </p:nvPicPr>
        <p:blipFill>
          <a:blip r:embed="rId4">
            <a:alphaModFix/>
          </a:blip>
          <a:stretch>
            <a:fillRect/>
          </a:stretch>
        </p:blipFill>
        <p:spPr>
          <a:xfrm>
            <a:off x="2987050" y="1121500"/>
            <a:ext cx="5755375" cy="3260550"/>
          </a:xfrm>
          <a:prstGeom prst="rect">
            <a:avLst/>
          </a:prstGeom>
          <a:noFill/>
          <a:ln>
            <a:noFill/>
          </a:ln>
        </p:spPr>
      </p:pic>
      <p:pic>
        <p:nvPicPr>
          <p:cNvPr id="421" name="Google Shape;421;p76"/>
          <p:cNvPicPr preferRelativeResize="0"/>
          <p:nvPr/>
        </p:nvPicPr>
        <p:blipFill>
          <a:blip r:embed="rId5">
            <a:alphaModFix/>
          </a:blip>
          <a:stretch>
            <a:fillRect/>
          </a:stretch>
        </p:blipFill>
        <p:spPr>
          <a:xfrm>
            <a:off x="42700" y="74675"/>
            <a:ext cx="2561885" cy="48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7"/>
          <p:cNvSpPr txBox="1"/>
          <p:nvPr/>
        </p:nvSpPr>
        <p:spPr>
          <a:xfrm>
            <a:off x="700050" y="120985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a:solidFill>
                  <a:srgbClr val="F06634"/>
                </a:solidFill>
                <a:latin typeface="Inter"/>
                <a:ea typeface="Inter"/>
                <a:cs typeface="Inter"/>
                <a:sym typeface="Inter"/>
              </a:rPr>
              <a:t>Comparison of SAW and TOPSIS Method to Determine Road Handling Priority</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500"/>
              <a:buFont typeface="Arial"/>
              <a:buNone/>
            </a:pPr>
            <a:r>
              <a:t/>
            </a:r>
            <a:endParaRPr b="1">
              <a:solidFill>
                <a:srgbClr val="F06634"/>
              </a:solidFill>
              <a:latin typeface="Inter"/>
              <a:ea typeface="Inter"/>
              <a:cs typeface="Inter"/>
              <a:sym typeface="Inter"/>
            </a:endParaRPr>
          </a:p>
        </p:txBody>
      </p:sp>
      <p:sp>
        <p:nvSpPr>
          <p:cNvPr id="427" name="Google Shape;427;p77"/>
          <p:cNvSpPr txBox="1"/>
          <p:nvPr/>
        </p:nvSpPr>
        <p:spPr>
          <a:xfrm>
            <a:off x="700050" y="149050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Conclusion &amp; Business Impact</a:t>
            </a:r>
            <a:endParaRPr sz="2300">
              <a:solidFill>
                <a:srgbClr val="1D3D70"/>
              </a:solidFill>
              <a:latin typeface="Work Sans ExtraBold"/>
              <a:ea typeface="Work Sans ExtraBold"/>
              <a:cs typeface="Work Sans ExtraBold"/>
              <a:sym typeface="Work Sans ExtraBold"/>
            </a:endParaRPr>
          </a:p>
        </p:txBody>
      </p:sp>
      <p:sp>
        <p:nvSpPr>
          <p:cNvPr id="428" name="Google Shape;428;p77"/>
          <p:cNvSpPr txBox="1"/>
          <p:nvPr/>
        </p:nvSpPr>
        <p:spPr>
          <a:xfrm>
            <a:off x="700050" y="1985200"/>
            <a:ext cx="7772400" cy="1980000"/>
          </a:xfrm>
          <a:prstGeom prst="rect">
            <a:avLst/>
          </a:prstGeom>
          <a:noFill/>
          <a:ln>
            <a:noFill/>
          </a:ln>
        </p:spPr>
        <p:txBody>
          <a:bodyPr anchorCtr="0" anchor="t" bIns="91425" lIns="91425" spcFirstLastPara="1" rIns="91425" wrap="square" tIns="91425">
            <a:noAutofit/>
          </a:bodyPr>
          <a:lstStyle/>
          <a:p>
            <a:pPr indent="0" lvl="0" marL="0" marR="0" rtl="0" algn="just">
              <a:lnSpc>
                <a:spcPct val="120000"/>
              </a:lnSpc>
              <a:spcBef>
                <a:spcPts val="0"/>
              </a:spcBef>
              <a:spcAft>
                <a:spcPts val="0"/>
              </a:spcAft>
              <a:buClr>
                <a:schemeClr val="dk1"/>
              </a:buClr>
              <a:buSzPts val="1100"/>
              <a:buFont typeface="Arial"/>
              <a:buNone/>
            </a:pPr>
            <a:r>
              <a:rPr b="1" lang="en" sz="1000">
                <a:solidFill>
                  <a:srgbClr val="434343"/>
                </a:solidFill>
                <a:latin typeface="Inter"/>
                <a:ea typeface="Inter"/>
                <a:cs typeface="Inter"/>
                <a:sym typeface="Inter"/>
              </a:rPr>
              <a:t>Conclusion:</a:t>
            </a:r>
            <a:endParaRPr b="1" sz="1000">
              <a:solidFill>
                <a:srgbClr val="434343"/>
              </a:solidFill>
              <a:latin typeface="Inter"/>
              <a:ea typeface="Inter"/>
              <a:cs typeface="Inter"/>
              <a:sym typeface="Inter"/>
            </a:endParaRPr>
          </a:p>
          <a:p>
            <a:pPr indent="-292100" lvl="0" marL="457200" marR="0" rtl="0" algn="just">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Successfully finding best parameter tuning for both algorithm used</a:t>
            </a:r>
            <a:endParaRPr sz="1000">
              <a:solidFill>
                <a:srgbClr val="434343"/>
              </a:solidFill>
              <a:latin typeface="Inter"/>
              <a:ea typeface="Inter"/>
              <a:cs typeface="Inter"/>
              <a:sym typeface="Inter"/>
            </a:endParaRPr>
          </a:p>
          <a:p>
            <a:pPr indent="-292100" lvl="0" marL="457200" marR="0" rtl="0" algn="just">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Successfully combined 2 different model into one robust model</a:t>
            </a:r>
            <a:endParaRPr sz="1000">
              <a:solidFill>
                <a:srgbClr val="434343"/>
              </a:solidFill>
              <a:latin typeface="Inter"/>
              <a:ea typeface="Inter"/>
              <a:cs typeface="Inter"/>
              <a:sym typeface="Inter"/>
            </a:endParaRPr>
          </a:p>
          <a:p>
            <a:pPr indent="-292100" lvl="0" marL="457200" marR="0" rtl="0" algn="just">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Achieved our goal with at least 80% of recall score and not overfitting</a:t>
            </a:r>
            <a:endParaRPr sz="1000">
              <a:solidFill>
                <a:srgbClr val="434343"/>
              </a:solidFill>
              <a:latin typeface="Inter"/>
              <a:ea typeface="Inter"/>
              <a:cs typeface="Inter"/>
              <a:sym typeface="Inter"/>
            </a:endParaRPr>
          </a:p>
          <a:p>
            <a:pPr indent="-292100" lvl="0" marL="457200" rtl="0" algn="just">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Successfully deploy interactive application and ready to be use with HuggingFace</a:t>
            </a:r>
            <a:endParaRPr sz="1000">
              <a:solidFill>
                <a:srgbClr val="434343"/>
              </a:solidFill>
              <a:latin typeface="Inter"/>
              <a:ea typeface="Inter"/>
              <a:cs typeface="Inter"/>
              <a:sym typeface="Inter"/>
            </a:endParaRPr>
          </a:p>
          <a:p>
            <a:pPr indent="0" lvl="0" marL="0" marR="0" rtl="0" algn="just">
              <a:lnSpc>
                <a:spcPct val="120000"/>
              </a:lnSpc>
              <a:spcBef>
                <a:spcPts val="0"/>
              </a:spcBef>
              <a:spcAft>
                <a:spcPts val="0"/>
              </a:spcAft>
              <a:buClr>
                <a:schemeClr val="dk1"/>
              </a:buClr>
              <a:buSzPts val="1100"/>
              <a:buFont typeface="Arial"/>
              <a:buNone/>
            </a:pPr>
            <a:r>
              <a:t/>
            </a:r>
            <a:endParaRPr sz="1000">
              <a:solidFill>
                <a:srgbClr val="434343"/>
              </a:solidFill>
              <a:latin typeface="Inter"/>
              <a:ea typeface="Inter"/>
              <a:cs typeface="Inter"/>
              <a:sym typeface="Inter"/>
            </a:endParaRPr>
          </a:p>
          <a:p>
            <a:pPr indent="0" lvl="0" marL="0" marR="0" rtl="0" algn="just">
              <a:lnSpc>
                <a:spcPct val="120000"/>
              </a:lnSpc>
              <a:spcBef>
                <a:spcPts val="0"/>
              </a:spcBef>
              <a:spcAft>
                <a:spcPts val="0"/>
              </a:spcAft>
              <a:buClr>
                <a:schemeClr val="dk1"/>
              </a:buClr>
              <a:buSzPts val="1100"/>
              <a:buFont typeface="Arial"/>
              <a:buNone/>
            </a:pPr>
            <a:r>
              <a:rPr b="1" lang="en" sz="1000">
                <a:solidFill>
                  <a:srgbClr val="434343"/>
                </a:solidFill>
                <a:latin typeface="Inter"/>
                <a:ea typeface="Inter"/>
                <a:cs typeface="Inter"/>
                <a:sym typeface="Inter"/>
              </a:rPr>
              <a:t>Business Impact:</a:t>
            </a:r>
            <a:endParaRPr b="1" sz="1000">
              <a:solidFill>
                <a:srgbClr val="434343"/>
              </a:solidFill>
              <a:latin typeface="Inter"/>
              <a:ea typeface="Inter"/>
              <a:cs typeface="Inter"/>
              <a:sym typeface="Inter"/>
            </a:endParaRPr>
          </a:p>
          <a:p>
            <a:pPr indent="-292100" lvl="0" marL="457200" marR="0" rtl="0" algn="just">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Our app hopefully can reduce churn rate of customer by at least 30%.</a:t>
            </a:r>
            <a:endParaRPr sz="1000">
              <a:solidFill>
                <a:srgbClr val="434343"/>
              </a:solidFill>
              <a:latin typeface="Inter"/>
              <a:ea typeface="Inter"/>
              <a:cs typeface="Inter"/>
              <a:sym typeface="Inter"/>
            </a:endParaRPr>
          </a:p>
          <a:p>
            <a:pPr indent="-292100" lvl="0" marL="457200" marR="0" rtl="0" algn="just">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Classification model proven to be effective to segment customer for retention strategy.</a:t>
            </a:r>
            <a:endParaRPr sz="1000">
              <a:solidFill>
                <a:srgbClr val="434343"/>
              </a:solidFill>
              <a:latin typeface="Inter"/>
              <a:ea typeface="Inter"/>
              <a:cs typeface="Inter"/>
              <a:sym typeface="Inter"/>
            </a:endParaRPr>
          </a:p>
          <a:p>
            <a:pPr indent="-292100" lvl="0" marL="457200" marR="0" rtl="0" algn="just">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Application model can be used by marketing to do A/B testing for retention strategy.</a:t>
            </a:r>
            <a:endParaRPr sz="1000">
              <a:solidFill>
                <a:srgbClr val="434343"/>
              </a:solidFill>
              <a:latin typeface="Inter"/>
              <a:ea typeface="Inter"/>
              <a:cs typeface="Inter"/>
              <a:sym typeface="Inter"/>
            </a:endParaRPr>
          </a:p>
          <a:p>
            <a:pPr indent="-292100" lvl="0" marL="457200" marR="0" rtl="0" algn="just">
              <a:lnSpc>
                <a:spcPct val="120000"/>
              </a:lnSpc>
              <a:spcBef>
                <a:spcPts val="0"/>
              </a:spcBef>
              <a:spcAft>
                <a:spcPts val="0"/>
              </a:spcAft>
              <a:buClr>
                <a:srgbClr val="434343"/>
              </a:buClr>
              <a:buSzPts val="1000"/>
              <a:buFont typeface="Inter"/>
              <a:buChar char="●"/>
            </a:pPr>
            <a:r>
              <a:rPr lang="en" sz="1000">
                <a:solidFill>
                  <a:srgbClr val="434343"/>
                </a:solidFill>
                <a:latin typeface="Inter"/>
                <a:ea typeface="Inter"/>
                <a:cs typeface="Inter"/>
                <a:sym typeface="Inter"/>
              </a:rPr>
              <a:t>Model can protect business from revenue loss by customer churned.</a:t>
            </a:r>
            <a:endParaRPr sz="1000">
              <a:solidFill>
                <a:srgbClr val="434343"/>
              </a:solidFill>
              <a:latin typeface="Inter"/>
              <a:ea typeface="Inter"/>
              <a:cs typeface="Inter"/>
              <a:sym typeface="Inter"/>
            </a:endParaRPr>
          </a:p>
          <a:p>
            <a:pPr indent="0" lvl="0" marL="457200" marR="0" rtl="0" algn="just">
              <a:lnSpc>
                <a:spcPct val="120000"/>
              </a:lnSpc>
              <a:spcBef>
                <a:spcPts val="0"/>
              </a:spcBef>
              <a:spcAft>
                <a:spcPts val="0"/>
              </a:spcAft>
              <a:buNone/>
            </a:pPr>
            <a:r>
              <a:t/>
            </a:r>
            <a:endParaRPr sz="1000">
              <a:solidFill>
                <a:srgbClr val="434343"/>
              </a:solidFill>
              <a:latin typeface="Inter"/>
              <a:ea typeface="Inter"/>
              <a:cs typeface="Inter"/>
              <a:sym typeface="Inter"/>
            </a:endParaRPr>
          </a:p>
        </p:txBody>
      </p:sp>
      <p:sp>
        <p:nvSpPr>
          <p:cNvPr id="429" name="Google Shape;429;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30" name="Google Shape;430;p77"/>
          <p:cNvPicPr preferRelativeResize="0"/>
          <p:nvPr/>
        </p:nvPicPr>
        <p:blipFill>
          <a:blip r:embed="rId3">
            <a:alphaModFix/>
          </a:blip>
          <a:stretch>
            <a:fillRect/>
          </a:stretch>
        </p:blipFill>
        <p:spPr>
          <a:xfrm>
            <a:off x="42700" y="74675"/>
            <a:ext cx="2561885" cy="484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78"/>
          <p:cNvPicPr preferRelativeResize="0"/>
          <p:nvPr/>
        </p:nvPicPr>
        <p:blipFill rotWithShape="1">
          <a:blip r:embed="rId3">
            <a:alphaModFix/>
          </a:blip>
          <a:srcRect b="0" l="0" r="0" t="0"/>
          <a:stretch/>
        </p:blipFill>
        <p:spPr>
          <a:xfrm>
            <a:off x="2843401" y="4399825"/>
            <a:ext cx="244986" cy="201168"/>
          </a:xfrm>
          <a:prstGeom prst="rect">
            <a:avLst/>
          </a:prstGeom>
          <a:noFill/>
          <a:ln>
            <a:noFill/>
          </a:ln>
        </p:spPr>
      </p:pic>
      <p:sp>
        <p:nvSpPr>
          <p:cNvPr id="436" name="Google Shape;436;p78"/>
          <p:cNvSpPr txBox="1"/>
          <p:nvPr/>
        </p:nvSpPr>
        <p:spPr>
          <a:xfrm>
            <a:off x="843350" y="1574450"/>
            <a:ext cx="4977000" cy="63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7200"/>
              <a:buFont typeface="Arial"/>
              <a:buNone/>
            </a:pPr>
            <a:r>
              <a:rPr b="0" i="0" lang="en" sz="7200" u="none" cap="none" strike="noStrike">
                <a:solidFill>
                  <a:srgbClr val="FFFFFF"/>
                </a:solidFill>
                <a:latin typeface="Work Sans ExtraBold"/>
                <a:ea typeface="Work Sans ExtraBold"/>
                <a:cs typeface="Work Sans ExtraBold"/>
                <a:sym typeface="Work Sans ExtraBold"/>
              </a:rPr>
              <a:t>Thank You</a:t>
            </a:r>
            <a:endParaRPr b="0" i="0" sz="7200" u="none" cap="none" strike="noStrike">
              <a:solidFill>
                <a:srgbClr val="FFFFFF"/>
              </a:solidFill>
              <a:latin typeface="Work Sans ExtraBold"/>
              <a:ea typeface="Work Sans ExtraBold"/>
              <a:cs typeface="Work Sans ExtraBold"/>
              <a:sym typeface="Work Sans ExtraBold"/>
            </a:endParaRPr>
          </a:p>
        </p:txBody>
      </p:sp>
      <p:sp>
        <p:nvSpPr>
          <p:cNvPr id="437" name="Google Shape;437;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38" name="Google Shape;438;p78"/>
          <p:cNvSpPr txBox="1"/>
          <p:nvPr/>
        </p:nvSpPr>
        <p:spPr>
          <a:xfrm>
            <a:off x="423900" y="2828825"/>
            <a:ext cx="2571900" cy="10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FFFF"/>
                </a:solidFill>
                <a:latin typeface="Work Sans"/>
                <a:ea typeface="Work Sans"/>
                <a:cs typeface="Work Sans"/>
                <a:sym typeface="Work Sans"/>
              </a:rPr>
              <a:t>Edy Setiawan</a:t>
            </a:r>
            <a:endParaRPr sz="1000">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Data Analyst</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Inter Medium"/>
                <a:ea typeface="Inter Medium"/>
                <a:cs typeface="Inter Medium"/>
                <a:sym typeface="Inter Medium"/>
              </a:rPr>
              <a:t>081</a:t>
            </a:r>
            <a:r>
              <a:rPr lang="en" sz="1000">
                <a:solidFill>
                  <a:srgbClr val="FFFFFF"/>
                </a:solidFill>
                <a:latin typeface="Inter Medium"/>
                <a:ea typeface="Inter Medium"/>
                <a:cs typeface="Inter Medium"/>
                <a:sym typeface="Inter Medium"/>
              </a:rPr>
              <a:t>2</a:t>
            </a:r>
            <a:r>
              <a:rPr b="0" i="0" lang="en" sz="1000" u="none" cap="none" strike="noStrike">
                <a:solidFill>
                  <a:srgbClr val="FFFFFF"/>
                </a:solidFill>
                <a:latin typeface="Inter Medium"/>
                <a:ea typeface="Inter Medium"/>
                <a:cs typeface="Inter Medium"/>
                <a:sym typeface="Inter Medium"/>
              </a:rPr>
              <a:t> </a:t>
            </a:r>
            <a:r>
              <a:rPr lang="en" sz="1000">
                <a:solidFill>
                  <a:srgbClr val="FFFFFF"/>
                </a:solidFill>
                <a:latin typeface="Inter Medium"/>
                <a:ea typeface="Inter Medium"/>
                <a:cs typeface="Inter Medium"/>
                <a:sym typeface="Inter Medium"/>
              </a:rPr>
              <a:t>8687</a:t>
            </a:r>
            <a:r>
              <a:rPr b="0" i="0" lang="en" sz="1000" u="none" cap="none" strike="noStrike">
                <a:solidFill>
                  <a:srgbClr val="FFFFFF"/>
                </a:solidFill>
                <a:latin typeface="Inter Medium"/>
                <a:ea typeface="Inter Medium"/>
                <a:cs typeface="Inter Medium"/>
                <a:sym typeface="Inter Medium"/>
              </a:rPr>
              <a:t> </a:t>
            </a:r>
            <a:r>
              <a:rPr lang="en" sz="1000">
                <a:solidFill>
                  <a:srgbClr val="FFFFFF"/>
                </a:solidFill>
                <a:latin typeface="Inter Medium"/>
                <a:ea typeface="Inter Medium"/>
                <a:cs typeface="Inter Medium"/>
                <a:sym typeface="Inter Medium"/>
              </a:rPr>
              <a:t>8725</a:t>
            </a:r>
            <a:endParaRPr b="0" i="0" sz="1000" u="none" cap="none" strike="noStrike">
              <a:solidFill>
                <a:srgbClr val="FFFFFF"/>
              </a:solidFill>
              <a:latin typeface="Inter Medium"/>
              <a:ea typeface="Inter Medium"/>
              <a:cs typeface="Inter Medium"/>
              <a:sym typeface="Inter Medium"/>
            </a:endParaRPr>
          </a:p>
          <a:p>
            <a:pPr indent="0" lvl="0" marL="0" marR="0" rtl="0" algn="l">
              <a:lnSpc>
                <a:spcPct val="100000"/>
              </a:lnSpc>
              <a:spcBef>
                <a:spcPts val="0"/>
              </a:spcBef>
              <a:spcAft>
                <a:spcPts val="0"/>
              </a:spcAft>
              <a:buClr>
                <a:srgbClr val="000000"/>
              </a:buClr>
              <a:buSzPts val="1000"/>
              <a:buFont typeface="Arial"/>
              <a:buNone/>
            </a:pPr>
            <a:r>
              <a:rPr lang="en" sz="1000" u="sng">
                <a:solidFill>
                  <a:srgbClr val="FF9900"/>
                </a:solidFill>
                <a:latin typeface="Inter Medium"/>
                <a:ea typeface="Inter Medium"/>
                <a:cs typeface="Inter Medium"/>
                <a:sym typeface="Inter Medium"/>
              </a:rPr>
              <a:t>helloiamedy@gmail.com</a:t>
            </a:r>
            <a:endParaRPr b="0" i="0" sz="1400" u="sng" cap="none" strike="noStrike">
              <a:solidFill>
                <a:srgbClr val="FF9900"/>
              </a:solidFill>
              <a:latin typeface="Work Sans Medium"/>
              <a:ea typeface="Work Sans Medium"/>
              <a:cs typeface="Work Sans Medium"/>
              <a:sym typeface="Work Sans Medium"/>
            </a:endParaRPr>
          </a:p>
        </p:txBody>
      </p:sp>
      <p:pic>
        <p:nvPicPr>
          <p:cNvPr id="439" name="Google Shape;439;p78"/>
          <p:cNvPicPr preferRelativeResize="0"/>
          <p:nvPr/>
        </p:nvPicPr>
        <p:blipFill rotWithShape="1">
          <a:blip r:embed="rId4">
            <a:alphaModFix/>
          </a:blip>
          <a:srcRect b="0" l="0" r="0" t="0"/>
          <a:stretch/>
        </p:blipFill>
        <p:spPr>
          <a:xfrm>
            <a:off x="4654775" y="4399825"/>
            <a:ext cx="284713" cy="201168"/>
          </a:xfrm>
          <a:prstGeom prst="rect">
            <a:avLst/>
          </a:prstGeom>
          <a:noFill/>
          <a:ln>
            <a:noFill/>
          </a:ln>
        </p:spPr>
      </p:pic>
      <p:pic>
        <p:nvPicPr>
          <p:cNvPr id="440" name="Google Shape;440;p78"/>
          <p:cNvPicPr preferRelativeResize="0"/>
          <p:nvPr/>
        </p:nvPicPr>
        <p:blipFill rotWithShape="1">
          <a:blip r:embed="rId5">
            <a:alphaModFix/>
          </a:blip>
          <a:srcRect b="0" l="0" r="0" t="0"/>
          <a:stretch/>
        </p:blipFill>
        <p:spPr>
          <a:xfrm>
            <a:off x="6505899" y="4399825"/>
            <a:ext cx="198637" cy="201168"/>
          </a:xfrm>
          <a:prstGeom prst="rect">
            <a:avLst/>
          </a:prstGeom>
          <a:noFill/>
          <a:ln>
            <a:noFill/>
          </a:ln>
        </p:spPr>
      </p:pic>
      <p:pic>
        <p:nvPicPr>
          <p:cNvPr id="441" name="Google Shape;441;p78"/>
          <p:cNvPicPr preferRelativeResize="0"/>
          <p:nvPr/>
        </p:nvPicPr>
        <p:blipFill rotWithShape="1">
          <a:blip r:embed="rId6">
            <a:alphaModFix/>
          </a:blip>
          <a:srcRect b="0" l="0" r="0" t="0"/>
          <a:stretch/>
        </p:blipFill>
        <p:spPr>
          <a:xfrm>
            <a:off x="1028695" y="4399825"/>
            <a:ext cx="201948" cy="201168"/>
          </a:xfrm>
          <a:prstGeom prst="rect">
            <a:avLst/>
          </a:prstGeom>
          <a:noFill/>
          <a:ln>
            <a:noFill/>
          </a:ln>
        </p:spPr>
      </p:pic>
      <p:sp>
        <p:nvSpPr>
          <p:cNvPr id="442" name="Google Shape;442;p78"/>
          <p:cNvSpPr txBox="1"/>
          <p:nvPr/>
        </p:nvSpPr>
        <p:spPr>
          <a:xfrm>
            <a:off x="1230650"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Hacktiv8id</a:t>
            </a:r>
            <a:endParaRPr b="0" i="0" sz="900" u="none" cap="none" strike="noStrike">
              <a:solidFill>
                <a:srgbClr val="000000"/>
              </a:solidFill>
              <a:latin typeface="Arial"/>
              <a:ea typeface="Arial"/>
              <a:cs typeface="Arial"/>
              <a:sym typeface="Arial"/>
            </a:endParaRPr>
          </a:p>
        </p:txBody>
      </p:sp>
      <p:sp>
        <p:nvSpPr>
          <p:cNvPr id="443" name="Google Shape;443;p78"/>
          <p:cNvSpPr txBox="1"/>
          <p:nvPr/>
        </p:nvSpPr>
        <p:spPr>
          <a:xfrm>
            <a:off x="3088375"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Hacktiv8id</a:t>
            </a:r>
            <a:endParaRPr b="0" i="0" sz="900" u="none" cap="none" strike="noStrike">
              <a:solidFill>
                <a:srgbClr val="000000"/>
              </a:solidFill>
              <a:latin typeface="Arial"/>
              <a:ea typeface="Arial"/>
              <a:cs typeface="Arial"/>
              <a:sym typeface="Arial"/>
            </a:endParaRPr>
          </a:p>
        </p:txBody>
      </p:sp>
      <p:sp>
        <p:nvSpPr>
          <p:cNvPr id="444" name="Google Shape;444;p78"/>
          <p:cNvSpPr txBox="1"/>
          <p:nvPr/>
        </p:nvSpPr>
        <p:spPr>
          <a:xfrm>
            <a:off x="4946100" y="4338863"/>
            <a:ext cx="8889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a:t>
            </a:r>
            <a:endParaRPr b="0" i="0" sz="900" u="none" cap="none" strike="noStrike">
              <a:solidFill>
                <a:srgbClr val="000000"/>
              </a:solidFill>
              <a:latin typeface="Arial"/>
              <a:ea typeface="Arial"/>
              <a:cs typeface="Arial"/>
              <a:sym typeface="Arial"/>
            </a:endParaRPr>
          </a:p>
        </p:txBody>
      </p:sp>
      <p:sp>
        <p:nvSpPr>
          <p:cNvPr id="445" name="Google Shape;445;p78"/>
          <p:cNvSpPr txBox="1"/>
          <p:nvPr/>
        </p:nvSpPr>
        <p:spPr>
          <a:xfrm>
            <a:off x="6704525" y="4338875"/>
            <a:ext cx="14235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Inter"/>
                <a:ea typeface="Inter"/>
                <a:cs typeface="Inter"/>
                <a:sym typeface="Inter"/>
              </a:rPr>
              <a:t>Hacktiv8 Indonesia</a:t>
            </a:r>
            <a:endParaRPr b="0" i="0" sz="900" u="none" cap="none" strike="noStrike">
              <a:solidFill>
                <a:srgbClr val="000000"/>
              </a:solidFill>
              <a:latin typeface="Arial"/>
              <a:ea typeface="Arial"/>
              <a:cs typeface="Arial"/>
              <a:sym typeface="Arial"/>
            </a:endParaRPr>
          </a:p>
        </p:txBody>
      </p:sp>
      <p:sp>
        <p:nvSpPr>
          <p:cNvPr id="446" name="Google Shape;446;p78"/>
          <p:cNvSpPr txBox="1"/>
          <p:nvPr/>
        </p:nvSpPr>
        <p:spPr>
          <a:xfrm>
            <a:off x="2475475" y="2828825"/>
            <a:ext cx="2571900" cy="10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FFFF"/>
                </a:solidFill>
                <a:latin typeface="Work Sans"/>
                <a:ea typeface="Work Sans"/>
                <a:cs typeface="Work Sans"/>
                <a:sym typeface="Work Sans"/>
              </a:rPr>
              <a:t>Irfansyah Alif</a:t>
            </a:r>
            <a:endParaRPr sz="1000">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Data Engineer</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Inter Medium"/>
                <a:ea typeface="Inter Medium"/>
                <a:cs typeface="Inter Medium"/>
                <a:sym typeface="Inter Medium"/>
              </a:rPr>
              <a:t>081</a:t>
            </a:r>
            <a:r>
              <a:rPr lang="en" sz="1000">
                <a:solidFill>
                  <a:srgbClr val="FFFFFF"/>
                </a:solidFill>
                <a:latin typeface="Inter Medium"/>
                <a:ea typeface="Inter Medium"/>
                <a:cs typeface="Inter Medium"/>
                <a:sym typeface="Inter Medium"/>
              </a:rPr>
              <a:t>2</a:t>
            </a:r>
            <a:r>
              <a:rPr b="0" i="0" lang="en" sz="1000" u="none" cap="none" strike="noStrike">
                <a:solidFill>
                  <a:srgbClr val="FFFFFF"/>
                </a:solidFill>
                <a:latin typeface="Inter Medium"/>
                <a:ea typeface="Inter Medium"/>
                <a:cs typeface="Inter Medium"/>
                <a:sym typeface="Inter Medium"/>
              </a:rPr>
              <a:t> </a:t>
            </a:r>
            <a:r>
              <a:rPr lang="en" sz="1000">
                <a:solidFill>
                  <a:srgbClr val="FFFFFF"/>
                </a:solidFill>
                <a:latin typeface="Inter Medium"/>
                <a:ea typeface="Inter Medium"/>
                <a:cs typeface="Inter Medium"/>
                <a:sym typeface="Inter Medium"/>
              </a:rPr>
              <a:t>9643</a:t>
            </a:r>
            <a:r>
              <a:rPr b="0" i="0" lang="en" sz="1000" u="none" cap="none" strike="noStrike">
                <a:solidFill>
                  <a:srgbClr val="FFFFFF"/>
                </a:solidFill>
                <a:latin typeface="Inter Medium"/>
                <a:ea typeface="Inter Medium"/>
                <a:cs typeface="Inter Medium"/>
                <a:sym typeface="Inter Medium"/>
              </a:rPr>
              <a:t> </a:t>
            </a:r>
            <a:r>
              <a:rPr lang="en" sz="1000">
                <a:solidFill>
                  <a:srgbClr val="FFFFFF"/>
                </a:solidFill>
                <a:latin typeface="Inter Medium"/>
                <a:ea typeface="Inter Medium"/>
                <a:cs typeface="Inter Medium"/>
                <a:sym typeface="Inter Medium"/>
              </a:rPr>
              <a:t>4619</a:t>
            </a:r>
            <a:endParaRPr b="0" i="0" sz="1000" u="none" cap="none" strike="noStrike">
              <a:solidFill>
                <a:srgbClr val="FFFFFF"/>
              </a:solidFill>
              <a:latin typeface="Inter Medium"/>
              <a:ea typeface="Inter Medium"/>
              <a:cs typeface="Inter Medium"/>
              <a:sym typeface="Inter Medium"/>
            </a:endParaRPr>
          </a:p>
          <a:p>
            <a:pPr indent="0" lvl="0" marL="0" marR="0" rtl="0" algn="l">
              <a:lnSpc>
                <a:spcPct val="100000"/>
              </a:lnSpc>
              <a:spcBef>
                <a:spcPts val="0"/>
              </a:spcBef>
              <a:spcAft>
                <a:spcPts val="0"/>
              </a:spcAft>
              <a:buClr>
                <a:srgbClr val="000000"/>
              </a:buClr>
              <a:buSzPts val="1000"/>
              <a:buFont typeface="Arial"/>
              <a:buNone/>
            </a:pPr>
            <a:r>
              <a:rPr lang="en" sz="1000" u="sng">
                <a:solidFill>
                  <a:srgbClr val="FF9900"/>
                </a:solidFill>
                <a:latin typeface="Inter Medium"/>
                <a:ea typeface="Inter Medium"/>
                <a:cs typeface="Inter Medium"/>
                <a:sym typeface="Inter Medium"/>
              </a:rPr>
              <a:t>irfnnn@yahoo.com</a:t>
            </a:r>
            <a:endParaRPr b="0" i="0" sz="1400" u="sng" cap="none" strike="noStrike">
              <a:solidFill>
                <a:srgbClr val="FF9900"/>
              </a:solidFill>
              <a:latin typeface="Work Sans Medium"/>
              <a:ea typeface="Work Sans Medium"/>
              <a:cs typeface="Work Sans Medium"/>
              <a:sym typeface="Work Sans Medium"/>
            </a:endParaRPr>
          </a:p>
        </p:txBody>
      </p:sp>
      <p:sp>
        <p:nvSpPr>
          <p:cNvPr id="447" name="Google Shape;447;p78"/>
          <p:cNvSpPr txBox="1"/>
          <p:nvPr/>
        </p:nvSpPr>
        <p:spPr>
          <a:xfrm>
            <a:off x="4532875" y="2828825"/>
            <a:ext cx="2571900" cy="10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FFFF"/>
                </a:solidFill>
                <a:latin typeface="Work Sans"/>
                <a:ea typeface="Work Sans"/>
                <a:cs typeface="Work Sans"/>
                <a:sym typeface="Work Sans"/>
              </a:rPr>
              <a:t>Sagara Biru</a:t>
            </a:r>
            <a:endParaRPr sz="1000">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Data Engineer</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Inter Medium"/>
                <a:ea typeface="Inter Medium"/>
                <a:cs typeface="Inter Medium"/>
                <a:sym typeface="Inter Medium"/>
              </a:rPr>
              <a:t>08</a:t>
            </a:r>
            <a:r>
              <a:rPr lang="en" sz="1000">
                <a:solidFill>
                  <a:srgbClr val="FFFFFF"/>
                </a:solidFill>
                <a:latin typeface="Inter Medium"/>
                <a:ea typeface="Inter Medium"/>
                <a:cs typeface="Inter Medium"/>
                <a:sym typeface="Inter Medium"/>
              </a:rPr>
              <a:t>21</a:t>
            </a:r>
            <a:r>
              <a:rPr b="0" i="0" lang="en" sz="1000" u="none" cap="none" strike="noStrike">
                <a:solidFill>
                  <a:srgbClr val="FFFFFF"/>
                </a:solidFill>
                <a:latin typeface="Inter Medium"/>
                <a:ea typeface="Inter Medium"/>
                <a:cs typeface="Inter Medium"/>
                <a:sym typeface="Inter Medium"/>
              </a:rPr>
              <a:t> </a:t>
            </a:r>
            <a:r>
              <a:rPr lang="en" sz="1000">
                <a:solidFill>
                  <a:srgbClr val="FFFFFF"/>
                </a:solidFill>
                <a:latin typeface="Inter Medium"/>
                <a:ea typeface="Inter Medium"/>
                <a:cs typeface="Inter Medium"/>
                <a:sym typeface="Inter Medium"/>
              </a:rPr>
              <a:t>2587</a:t>
            </a:r>
            <a:r>
              <a:rPr b="0" i="0" lang="en" sz="1000" u="none" cap="none" strike="noStrike">
                <a:solidFill>
                  <a:srgbClr val="FFFFFF"/>
                </a:solidFill>
                <a:latin typeface="Inter Medium"/>
                <a:ea typeface="Inter Medium"/>
                <a:cs typeface="Inter Medium"/>
                <a:sym typeface="Inter Medium"/>
              </a:rPr>
              <a:t> </a:t>
            </a:r>
            <a:r>
              <a:rPr lang="en" sz="1000">
                <a:solidFill>
                  <a:srgbClr val="FFFFFF"/>
                </a:solidFill>
                <a:latin typeface="Inter Medium"/>
                <a:ea typeface="Inter Medium"/>
                <a:cs typeface="Inter Medium"/>
                <a:sym typeface="Inter Medium"/>
              </a:rPr>
              <a:t>9433</a:t>
            </a:r>
            <a:endParaRPr b="0" i="0" sz="1000" u="none" cap="none" strike="noStrike">
              <a:solidFill>
                <a:srgbClr val="FFFFFF"/>
              </a:solidFill>
              <a:latin typeface="Inter Medium"/>
              <a:ea typeface="Inter Medium"/>
              <a:cs typeface="Inter Medium"/>
              <a:sym typeface="Inter Medium"/>
            </a:endParaRPr>
          </a:p>
          <a:p>
            <a:pPr indent="0" lvl="0" marL="0" marR="0" rtl="0" algn="l">
              <a:lnSpc>
                <a:spcPct val="100000"/>
              </a:lnSpc>
              <a:spcBef>
                <a:spcPts val="0"/>
              </a:spcBef>
              <a:spcAft>
                <a:spcPts val="0"/>
              </a:spcAft>
              <a:buClr>
                <a:srgbClr val="000000"/>
              </a:buClr>
              <a:buSzPts val="1000"/>
              <a:buFont typeface="Arial"/>
              <a:buNone/>
            </a:pPr>
            <a:r>
              <a:rPr lang="en" sz="1000" u="sng">
                <a:solidFill>
                  <a:srgbClr val="FF9900"/>
                </a:solidFill>
                <a:latin typeface="Inter Medium"/>
                <a:ea typeface="Inter Medium"/>
                <a:cs typeface="Inter Medium"/>
                <a:sym typeface="Inter Medium"/>
              </a:rPr>
              <a:t>sagara.manggala@gmail.com</a:t>
            </a:r>
            <a:endParaRPr b="0" i="0" sz="1400" u="sng" cap="none" strike="noStrike">
              <a:solidFill>
                <a:srgbClr val="FF9900"/>
              </a:solidFill>
              <a:latin typeface="Work Sans Medium"/>
              <a:ea typeface="Work Sans Medium"/>
              <a:cs typeface="Work Sans Medium"/>
              <a:sym typeface="Work Sans Medium"/>
            </a:endParaRPr>
          </a:p>
        </p:txBody>
      </p:sp>
      <p:sp>
        <p:nvSpPr>
          <p:cNvPr id="448" name="Google Shape;448;p78"/>
          <p:cNvSpPr txBox="1"/>
          <p:nvPr/>
        </p:nvSpPr>
        <p:spPr>
          <a:xfrm>
            <a:off x="6601650" y="2828825"/>
            <a:ext cx="2571900" cy="103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FFFF"/>
                </a:solidFill>
                <a:latin typeface="Work Sans"/>
                <a:ea typeface="Work Sans"/>
                <a:cs typeface="Work Sans"/>
                <a:sym typeface="Work Sans"/>
              </a:rPr>
              <a:t>Yosef Feriyanto</a:t>
            </a:r>
            <a:endParaRPr sz="1000">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Work Sans Medium"/>
                <a:ea typeface="Work Sans Medium"/>
                <a:cs typeface="Work Sans Medium"/>
                <a:sym typeface="Work Sans Medium"/>
              </a:rPr>
              <a:t>Data Scientist</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Inter Medium"/>
                <a:ea typeface="Inter Medium"/>
                <a:cs typeface="Inter Medium"/>
                <a:sym typeface="Inter Medium"/>
              </a:rPr>
              <a:t>08</a:t>
            </a:r>
            <a:r>
              <a:rPr lang="en" sz="1000">
                <a:solidFill>
                  <a:srgbClr val="FFFFFF"/>
                </a:solidFill>
                <a:latin typeface="Inter Medium"/>
                <a:ea typeface="Inter Medium"/>
                <a:cs typeface="Inter Medium"/>
                <a:sym typeface="Inter Medium"/>
              </a:rPr>
              <a:t>2</a:t>
            </a:r>
            <a:r>
              <a:rPr lang="en" sz="1000">
                <a:solidFill>
                  <a:srgbClr val="FFFFFF"/>
                </a:solidFill>
                <a:latin typeface="Inter Medium"/>
                <a:ea typeface="Inter Medium"/>
                <a:cs typeface="Inter Medium"/>
                <a:sym typeface="Inter Medium"/>
              </a:rPr>
              <a:t>2</a:t>
            </a:r>
            <a:r>
              <a:rPr b="0" i="0" lang="en" sz="1000" u="none" cap="none" strike="noStrike">
                <a:solidFill>
                  <a:srgbClr val="FFFFFF"/>
                </a:solidFill>
                <a:latin typeface="Inter Medium"/>
                <a:ea typeface="Inter Medium"/>
                <a:cs typeface="Inter Medium"/>
                <a:sym typeface="Inter Medium"/>
              </a:rPr>
              <a:t> </a:t>
            </a:r>
            <a:r>
              <a:rPr lang="en" sz="1000">
                <a:solidFill>
                  <a:srgbClr val="FFFFFF"/>
                </a:solidFill>
                <a:latin typeface="Inter Medium"/>
                <a:ea typeface="Inter Medium"/>
                <a:cs typeface="Inter Medium"/>
                <a:sym typeface="Inter Medium"/>
              </a:rPr>
              <a:t>1312</a:t>
            </a:r>
            <a:r>
              <a:rPr b="0" i="0" lang="en" sz="1000" u="none" cap="none" strike="noStrike">
                <a:solidFill>
                  <a:srgbClr val="FFFFFF"/>
                </a:solidFill>
                <a:latin typeface="Inter Medium"/>
                <a:ea typeface="Inter Medium"/>
                <a:cs typeface="Inter Medium"/>
                <a:sym typeface="Inter Medium"/>
              </a:rPr>
              <a:t> </a:t>
            </a:r>
            <a:r>
              <a:rPr lang="en" sz="1000">
                <a:solidFill>
                  <a:srgbClr val="FFFFFF"/>
                </a:solidFill>
                <a:latin typeface="Inter Medium"/>
                <a:ea typeface="Inter Medium"/>
                <a:cs typeface="Inter Medium"/>
                <a:sym typeface="Inter Medium"/>
              </a:rPr>
              <a:t>5933</a:t>
            </a:r>
            <a:endParaRPr b="0" i="0" sz="1000" u="none" cap="none" strike="noStrike">
              <a:solidFill>
                <a:srgbClr val="FFFFFF"/>
              </a:solidFill>
              <a:latin typeface="Inter Medium"/>
              <a:ea typeface="Inter Medium"/>
              <a:cs typeface="Inter Medium"/>
              <a:sym typeface="Inter Medium"/>
            </a:endParaRPr>
          </a:p>
          <a:p>
            <a:pPr indent="0" lvl="0" marL="0" marR="0" rtl="0" algn="l">
              <a:lnSpc>
                <a:spcPct val="100000"/>
              </a:lnSpc>
              <a:spcBef>
                <a:spcPts val="0"/>
              </a:spcBef>
              <a:spcAft>
                <a:spcPts val="0"/>
              </a:spcAft>
              <a:buClr>
                <a:srgbClr val="000000"/>
              </a:buClr>
              <a:buSzPts val="1000"/>
              <a:buFont typeface="Arial"/>
              <a:buNone/>
            </a:pPr>
            <a:r>
              <a:rPr lang="en" sz="1000" u="sng">
                <a:solidFill>
                  <a:srgbClr val="FF9900"/>
                </a:solidFill>
                <a:latin typeface="Inter Medium"/>
                <a:ea typeface="Inter Medium"/>
                <a:cs typeface="Inter Medium"/>
                <a:sym typeface="Inter Medium"/>
              </a:rPr>
              <a:t>yosefferiyanto@gmail.com</a:t>
            </a:r>
            <a:endParaRPr b="0" i="0" sz="1400" u="sng" cap="none" strike="noStrike">
              <a:solidFill>
                <a:srgbClr val="FF9900"/>
              </a:solidFill>
              <a:latin typeface="Work Sans Medium"/>
              <a:ea typeface="Work Sans Medium"/>
              <a:cs typeface="Work Sans Medium"/>
              <a:sym typeface="Work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63"/>
          <p:cNvSpPr txBox="1"/>
          <p:nvPr/>
        </p:nvSpPr>
        <p:spPr>
          <a:xfrm>
            <a:off x="700050" y="120985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a:solidFill>
                  <a:srgbClr val="F06634"/>
                </a:solidFill>
                <a:latin typeface="Inter"/>
                <a:ea typeface="Inter"/>
                <a:cs typeface="Inter"/>
                <a:sym typeface="Inter"/>
              </a:rPr>
              <a:t>ChurnGuardian</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a:solidFill>
                <a:srgbClr val="F0663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500"/>
              <a:buFont typeface="Arial"/>
              <a:buNone/>
            </a:pPr>
            <a:r>
              <a:t/>
            </a:r>
            <a:endParaRPr b="1">
              <a:solidFill>
                <a:srgbClr val="F06634"/>
              </a:solidFill>
              <a:latin typeface="Inter"/>
              <a:ea typeface="Inter"/>
              <a:cs typeface="Inter"/>
              <a:sym typeface="Inter"/>
            </a:endParaRPr>
          </a:p>
        </p:txBody>
      </p:sp>
      <p:sp>
        <p:nvSpPr>
          <p:cNvPr id="260" name="Google Shape;260;p63"/>
          <p:cNvSpPr txBox="1"/>
          <p:nvPr/>
        </p:nvSpPr>
        <p:spPr>
          <a:xfrm>
            <a:off x="700050" y="1490500"/>
            <a:ext cx="70890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300">
                <a:solidFill>
                  <a:srgbClr val="1D3D70"/>
                </a:solidFill>
                <a:latin typeface="Work Sans ExtraBold"/>
                <a:ea typeface="Work Sans ExtraBold"/>
                <a:cs typeface="Work Sans ExtraBold"/>
                <a:sym typeface="Work Sans ExtraBold"/>
              </a:rPr>
              <a:t>Introduction</a:t>
            </a:r>
            <a:endParaRPr sz="2300">
              <a:solidFill>
                <a:srgbClr val="1D3D70"/>
              </a:solidFill>
              <a:latin typeface="Work Sans ExtraBold"/>
              <a:ea typeface="Work Sans ExtraBold"/>
              <a:cs typeface="Work Sans ExtraBold"/>
              <a:sym typeface="Work Sans ExtraBold"/>
            </a:endParaRPr>
          </a:p>
        </p:txBody>
      </p:sp>
      <p:sp>
        <p:nvSpPr>
          <p:cNvPr id="261" name="Google Shape;261;p63"/>
          <p:cNvSpPr txBox="1"/>
          <p:nvPr/>
        </p:nvSpPr>
        <p:spPr>
          <a:xfrm>
            <a:off x="700050" y="1985200"/>
            <a:ext cx="7772400" cy="19800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000"/>
              <a:buFont typeface="Arial"/>
              <a:buNone/>
            </a:pPr>
            <a:r>
              <a:rPr lang="en" sz="1000">
                <a:solidFill>
                  <a:srgbClr val="434343"/>
                </a:solidFill>
                <a:latin typeface="Inter"/>
                <a:ea typeface="Inter"/>
                <a:cs typeface="Inter"/>
                <a:sym typeface="Inter"/>
              </a:rPr>
              <a:t>The telecommunications industry is highly competitive, and customer churn is a significant concern. Retaining existing customers is often more cost-effective than acquiring new ones. Therefore, predicting customer churn and understanding the underlying reasons can provide invaluable insights for customer retention strategies.</a:t>
            </a:r>
            <a:endParaRPr b="0" i="0" sz="1000" u="none" cap="none" strike="noStrike">
              <a:solidFill>
                <a:srgbClr val="434343"/>
              </a:solidFill>
              <a:latin typeface="Inter"/>
              <a:ea typeface="Inter"/>
              <a:cs typeface="Inter"/>
              <a:sym typeface="Inter"/>
            </a:endParaRPr>
          </a:p>
        </p:txBody>
      </p:sp>
      <p:sp>
        <p:nvSpPr>
          <p:cNvPr id="262" name="Google Shape;26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63" name="Google Shape;263;p63"/>
          <p:cNvPicPr preferRelativeResize="0"/>
          <p:nvPr/>
        </p:nvPicPr>
        <p:blipFill>
          <a:blip r:embed="rId3">
            <a:alphaModFix/>
          </a:blip>
          <a:stretch>
            <a:fillRect/>
          </a:stretch>
        </p:blipFill>
        <p:spPr>
          <a:xfrm>
            <a:off x="42700" y="74675"/>
            <a:ext cx="2561885" cy="484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4"/>
          <p:cNvSpPr txBox="1"/>
          <p:nvPr/>
        </p:nvSpPr>
        <p:spPr>
          <a:xfrm>
            <a:off x="4767750" y="120985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F06634"/>
                </a:solidFill>
                <a:latin typeface="Inter"/>
                <a:ea typeface="Inter"/>
                <a:cs typeface="Inter"/>
                <a:sym typeface="Inter"/>
              </a:rPr>
              <a:t>ChurnGuardian</a:t>
            </a:r>
            <a:endParaRPr b="1" i="0" sz="1500" u="none" cap="none" strike="noStrike">
              <a:solidFill>
                <a:srgbClr val="F06634"/>
              </a:solidFill>
              <a:latin typeface="Inter"/>
              <a:ea typeface="Inter"/>
              <a:cs typeface="Inter"/>
              <a:sym typeface="Inter"/>
            </a:endParaRPr>
          </a:p>
        </p:txBody>
      </p:sp>
      <p:sp>
        <p:nvSpPr>
          <p:cNvPr id="269" name="Google Shape;269;p64"/>
          <p:cNvSpPr txBox="1"/>
          <p:nvPr/>
        </p:nvSpPr>
        <p:spPr>
          <a:xfrm>
            <a:off x="4767750" y="14905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D3D70"/>
                </a:solidFill>
                <a:latin typeface="Work Sans ExtraBold"/>
                <a:ea typeface="Work Sans ExtraBold"/>
                <a:cs typeface="Work Sans ExtraBold"/>
                <a:sym typeface="Work Sans ExtraBold"/>
              </a:rPr>
              <a:t>Background</a:t>
            </a:r>
            <a:endParaRPr b="0" i="0" sz="2300" u="none" cap="none" strike="noStrike">
              <a:solidFill>
                <a:srgbClr val="1D3D70"/>
              </a:solidFill>
              <a:latin typeface="Work Sans ExtraBold"/>
              <a:ea typeface="Work Sans ExtraBold"/>
              <a:cs typeface="Work Sans ExtraBold"/>
              <a:sym typeface="Work Sans ExtraBold"/>
            </a:endParaRPr>
          </a:p>
        </p:txBody>
      </p:sp>
      <p:sp>
        <p:nvSpPr>
          <p:cNvPr id="270" name="Google Shape;270;p64"/>
          <p:cNvSpPr txBox="1"/>
          <p:nvPr/>
        </p:nvSpPr>
        <p:spPr>
          <a:xfrm>
            <a:off x="4767750" y="1985200"/>
            <a:ext cx="3704700" cy="19800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Develop a machine learning model that predicts customer churn in the telecommunications industry with at least 80% recall score, and to segment the identified "at-risk" customers into clusters for targeted retention strategies.</a:t>
            </a:r>
            <a:endParaRPr b="0" i="0" sz="1000" u="none" cap="none" strike="noStrike">
              <a:solidFill>
                <a:srgbClr val="434343"/>
              </a:solidFill>
              <a:latin typeface="Inter"/>
              <a:ea typeface="Inter"/>
              <a:cs typeface="Inter"/>
              <a:sym typeface="Inter"/>
            </a:endParaRPr>
          </a:p>
        </p:txBody>
      </p:sp>
      <p:sp>
        <p:nvSpPr>
          <p:cNvPr id="271" name="Google Shape;271;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72" name="Google Shape;272;p64"/>
          <p:cNvSpPr/>
          <p:nvPr/>
        </p:nvSpPr>
        <p:spPr>
          <a:xfrm>
            <a:off x="1135925" y="1058325"/>
            <a:ext cx="3027000" cy="3027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p64"/>
          <p:cNvPicPr preferRelativeResize="0"/>
          <p:nvPr/>
        </p:nvPicPr>
        <p:blipFill rotWithShape="1">
          <a:blip r:embed="rId3">
            <a:alphaModFix/>
          </a:blip>
          <a:srcRect b="0" l="21900" r="21900" t="0"/>
          <a:stretch/>
        </p:blipFill>
        <p:spPr>
          <a:xfrm>
            <a:off x="1199450" y="1121852"/>
            <a:ext cx="2899800" cy="2899800"/>
          </a:xfrm>
          <a:prstGeom prst="ellipse">
            <a:avLst/>
          </a:prstGeom>
          <a:noFill/>
          <a:ln>
            <a:noFill/>
          </a:ln>
        </p:spPr>
      </p:pic>
      <p:pic>
        <p:nvPicPr>
          <p:cNvPr id="274" name="Google Shape;274;p64"/>
          <p:cNvPicPr preferRelativeResize="0"/>
          <p:nvPr/>
        </p:nvPicPr>
        <p:blipFill>
          <a:blip r:embed="rId4">
            <a:alphaModFix/>
          </a:blip>
          <a:stretch>
            <a:fillRect/>
          </a:stretch>
        </p:blipFill>
        <p:spPr>
          <a:xfrm>
            <a:off x="42700" y="74675"/>
            <a:ext cx="2561885" cy="484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5"/>
          <p:cNvSpPr/>
          <p:nvPr/>
        </p:nvSpPr>
        <p:spPr>
          <a:xfrm>
            <a:off x="6413275" y="2095400"/>
            <a:ext cx="1368900" cy="896100"/>
          </a:xfrm>
          <a:prstGeom prst="rect">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5"/>
          <p:cNvSpPr/>
          <p:nvPr/>
        </p:nvSpPr>
        <p:spPr>
          <a:xfrm>
            <a:off x="4461588" y="2857500"/>
            <a:ext cx="1368900" cy="896100"/>
          </a:xfrm>
          <a:prstGeom prst="rect">
            <a:avLst/>
          </a:prstGeom>
          <a:solidFill>
            <a:srgbClr val="FFF5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5"/>
          <p:cNvSpPr/>
          <p:nvPr/>
        </p:nvSpPr>
        <p:spPr>
          <a:xfrm>
            <a:off x="2509900" y="2095400"/>
            <a:ext cx="1368900" cy="8961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5"/>
          <p:cNvSpPr/>
          <p:nvPr/>
        </p:nvSpPr>
        <p:spPr>
          <a:xfrm>
            <a:off x="564450" y="2857500"/>
            <a:ext cx="1368900" cy="8961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5"/>
          <p:cNvSpPr txBox="1"/>
          <p:nvPr/>
        </p:nvSpPr>
        <p:spPr>
          <a:xfrm>
            <a:off x="6413275" y="2140725"/>
            <a:ext cx="14538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F06634"/>
                </a:solidFill>
                <a:latin typeface="Inter"/>
                <a:ea typeface="Inter"/>
                <a:cs typeface="Inter"/>
                <a:sym typeface="Inter"/>
              </a:rPr>
              <a:t>Model Deployment</a:t>
            </a:r>
            <a:endParaRPr b="1" i="0" sz="10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i="1" lang="en" sz="700">
                <a:solidFill>
                  <a:srgbClr val="F06634"/>
                </a:solidFill>
                <a:latin typeface="Inter"/>
                <a:ea typeface="Inter"/>
                <a:cs typeface="Inter"/>
                <a:sym typeface="Inter"/>
              </a:rPr>
              <a:t>Wednesday-Thursday</a:t>
            </a:r>
            <a:endParaRPr b="1" i="0" sz="1000" u="none" cap="none" strike="noStrike">
              <a:solidFill>
                <a:srgbClr val="F06634"/>
              </a:solidFill>
              <a:latin typeface="Inter"/>
              <a:ea typeface="Inter"/>
              <a:cs typeface="Inter"/>
              <a:sym typeface="Inter"/>
            </a:endParaRPr>
          </a:p>
        </p:txBody>
      </p:sp>
      <p:sp>
        <p:nvSpPr>
          <p:cNvPr id="284" name="Google Shape;284;p65"/>
          <p:cNvSpPr txBox="1"/>
          <p:nvPr/>
        </p:nvSpPr>
        <p:spPr>
          <a:xfrm>
            <a:off x="6413275" y="3078500"/>
            <a:ext cx="2088600" cy="10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F06634"/>
                </a:solidFill>
                <a:latin typeface="Inter"/>
                <a:ea typeface="Inter"/>
                <a:cs typeface="Inter"/>
                <a:sym typeface="Inter"/>
              </a:rPr>
              <a:t>Model Deployment to Hugging Face</a:t>
            </a:r>
            <a:endParaRPr b="1" sz="1000">
              <a:solidFill>
                <a:srgbClr val="F06634"/>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1600"/>
              </a:spcAft>
              <a:buClr>
                <a:schemeClr val="dk1"/>
              </a:buClr>
              <a:buSzPts val="1100"/>
              <a:buFont typeface="Arial"/>
              <a:buNone/>
            </a:pPr>
            <a:r>
              <a:rPr lang="en" sz="700">
                <a:solidFill>
                  <a:srgbClr val="666666"/>
                </a:solidFill>
                <a:latin typeface="Inter"/>
                <a:ea typeface="Inter"/>
                <a:cs typeface="Inter"/>
                <a:sym typeface="Inter"/>
              </a:rPr>
              <a:t>After finishing the model and also the EDA, the final step is to deploy it to Hugging Face.</a:t>
            </a:r>
            <a:endParaRPr b="1" i="0" sz="800" u="none" cap="none" strike="noStrike">
              <a:solidFill>
                <a:srgbClr val="000000"/>
              </a:solidFill>
              <a:latin typeface="Inter"/>
              <a:ea typeface="Inter"/>
              <a:cs typeface="Inter"/>
              <a:sym typeface="Inter"/>
            </a:endParaRPr>
          </a:p>
        </p:txBody>
      </p:sp>
      <p:sp>
        <p:nvSpPr>
          <p:cNvPr id="285" name="Google Shape;285;p65"/>
          <p:cNvSpPr txBox="1"/>
          <p:nvPr/>
        </p:nvSpPr>
        <p:spPr>
          <a:xfrm>
            <a:off x="4468300" y="3078501"/>
            <a:ext cx="1724400" cy="60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FFAB40"/>
                </a:solidFill>
                <a:latin typeface="Inter"/>
                <a:ea typeface="Inter"/>
                <a:cs typeface="Inter"/>
                <a:sym typeface="Inter"/>
              </a:rPr>
              <a:t>Data Scientist</a:t>
            </a:r>
            <a:endParaRPr b="1" i="0" sz="10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i="1" lang="en" sz="700">
                <a:solidFill>
                  <a:srgbClr val="FFAB40"/>
                </a:solidFill>
                <a:latin typeface="Inter"/>
                <a:ea typeface="Inter"/>
                <a:cs typeface="Inter"/>
                <a:sym typeface="Inter"/>
              </a:rPr>
              <a:t>Tuesday - Wednesday</a:t>
            </a:r>
            <a:endParaRPr b="1" i="0" sz="1000" u="none" cap="none" strike="noStrike">
              <a:solidFill>
                <a:srgbClr val="FFAB40"/>
              </a:solidFill>
              <a:latin typeface="Inter"/>
              <a:ea typeface="Inter"/>
              <a:cs typeface="Inter"/>
              <a:sym typeface="Inter"/>
            </a:endParaRPr>
          </a:p>
        </p:txBody>
      </p:sp>
      <p:sp>
        <p:nvSpPr>
          <p:cNvPr id="286" name="Google Shape;286;p65"/>
          <p:cNvSpPr txBox="1"/>
          <p:nvPr/>
        </p:nvSpPr>
        <p:spPr>
          <a:xfrm>
            <a:off x="551500" y="5385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C4587"/>
                </a:solidFill>
                <a:latin typeface="Work Sans ExtraBold"/>
                <a:ea typeface="Work Sans ExtraBold"/>
                <a:cs typeface="Work Sans ExtraBold"/>
                <a:sym typeface="Work Sans ExtraBold"/>
              </a:rPr>
              <a:t>Timeline</a:t>
            </a:r>
            <a:endParaRPr b="0" i="0" sz="2300" u="none" cap="none" strike="noStrike">
              <a:solidFill>
                <a:srgbClr val="1C4587"/>
              </a:solidFill>
              <a:latin typeface="Work Sans ExtraBold"/>
              <a:ea typeface="Work Sans ExtraBold"/>
              <a:cs typeface="Work Sans ExtraBold"/>
              <a:sym typeface="Work Sans ExtraBold"/>
            </a:endParaRPr>
          </a:p>
        </p:txBody>
      </p:sp>
      <p:sp>
        <p:nvSpPr>
          <p:cNvPr id="287" name="Google Shape;287;p65"/>
          <p:cNvSpPr txBox="1"/>
          <p:nvPr/>
        </p:nvSpPr>
        <p:spPr>
          <a:xfrm>
            <a:off x="564450" y="4109300"/>
            <a:ext cx="3789900" cy="40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i="1" lang="en" sz="900">
                <a:solidFill>
                  <a:srgbClr val="666666"/>
                </a:solidFill>
                <a:latin typeface="Avenir"/>
                <a:ea typeface="Avenir"/>
                <a:cs typeface="Avenir"/>
                <a:sym typeface="Avenir"/>
              </a:rPr>
              <a:t>Timeline for final project</a:t>
            </a:r>
            <a:endParaRPr b="0" i="1" sz="900" u="none" cap="none" strike="noStrike">
              <a:solidFill>
                <a:srgbClr val="666666"/>
              </a:solidFill>
              <a:latin typeface="Avenir"/>
              <a:ea typeface="Avenir"/>
              <a:cs typeface="Avenir"/>
              <a:sym typeface="Avenir"/>
            </a:endParaRPr>
          </a:p>
        </p:txBody>
      </p:sp>
      <p:sp>
        <p:nvSpPr>
          <p:cNvPr id="288" name="Google Shape;288;p65"/>
          <p:cNvSpPr/>
          <p:nvPr/>
        </p:nvSpPr>
        <p:spPr>
          <a:xfrm>
            <a:off x="4454875" y="2858001"/>
            <a:ext cx="1958400" cy="133500"/>
          </a:xfrm>
          <a:prstGeom prst="rect">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5"/>
          <p:cNvSpPr txBox="1"/>
          <p:nvPr/>
        </p:nvSpPr>
        <p:spPr>
          <a:xfrm>
            <a:off x="4468300" y="1296226"/>
            <a:ext cx="1881900" cy="141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FFAB40"/>
                </a:solidFill>
                <a:latin typeface="Inter"/>
                <a:ea typeface="Inter"/>
                <a:cs typeface="Inter"/>
                <a:sym typeface="Inter"/>
              </a:rPr>
              <a:t>Model Development</a:t>
            </a:r>
            <a:endParaRPr b="1" i="0" sz="800" u="none" cap="none" strike="noStrike">
              <a:solidFill>
                <a:srgbClr val="FFAB4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E69138"/>
              </a:solidFill>
              <a:latin typeface="Inter"/>
              <a:ea typeface="Inter"/>
              <a:cs typeface="Inter"/>
              <a:sym typeface="Inter"/>
            </a:endParaRPr>
          </a:p>
          <a:p>
            <a:pPr indent="0" lvl="0" marL="0" marR="0" rtl="0" algn="l">
              <a:lnSpc>
                <a:spcPct val="100000"/>
              </a:lnSpc>
              <a:spcBef>
                <a:spcPts val="0"/>
              </a:spcBef>
              <a:spcAft>
                <a:spcPts val="1600"/>
              </a:spcAft>
              <a:buClr>
                <a:schemeClr val="dk1"/>
              </a:buClr>
              <a:buSzPts val="1100"/>
              <a:buFont typeface="Arial"/>
              <a:buNone/>
            </a:pPr>
            <a:r>
              <a:rPr lang="en" sz="700">
                <a:solidFill>
                  <a:srgbClr val="666666"/>
                </a:solidFill>
                <a:latin typeface="Inter"/>
                <a:ea typeface="Inter"/>
                <a:cs typeface="Inter"/>
                <a:sym typeface="Inter"/>
              </a:rPr>
              <a:t>Model development is the process of creating, training, and evaluating machine learning models to solve specific problems or make informed decisions. It involves data preprocessing, model selection, training, evaluation, and, if successful, deployment in real-world applications. Ongoing monitoring and documentation are essential for long-term model performance.</a:t>
            </a:r>
            <a:endParaRPr b="1" i="0" sz="800" u="none" cap="none" strike="noStrike">
              <a:solidFill>
                <a:srgbClr val="666666"/>
              </a:solidFill>
              <a:latin typeface="Inter"/>
              <a:ea typeface="Inter"/>
              <a:cs typeface="Inter"/>
              <a:sym typeface="Inter"/>
            </a:endParaRPr>
          </a:p>
        </p:txBody>
      </p:sp>
      <p:sp>
        <p:nvSpPr>
          <p:cNvPr id="290" name="Google Shape;290;p65"/>
          <p:cNvSpPr/>
          <p:nvPr/>
        </p:nvSpPr>
        <p:spPr>
          <a:xfrm>
            <a:off x="6413275" y="2858000"/>
            <a:ext cx="1958400" cy="133500"/>
          </a:xfrm>
          <a:prstGeom prst="rect">
            <a:avLst/>
          </a:prstGeom>
          <a:solidFill>
            <a:srgbClr val="F066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5"/>
          <p:cNvSpPr/>
          <p:nvPr/>
        </p:nvSpPr>
        <p:spPr>
          <a:xfrm>
            <a:off x="551500" y="2858001"/>
            <a:ext cx="1958400" cy="133500"/>
          </a:xfrm>
          <a:prstGeom prst="rect">
            <a:avLst/>
          </a:prstGeom>
          <a:solidFill>
            <a:srgbClr val="1D3D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5"/>
          <p:cNvSpPr txBox="1"/>
          <p:nvPr/>
        </p:nvSpPr>
        <p:spPr>
          <a:xfrm>
            <a:off x="551500" y="3078501"/>
            <a:ext cx="1660200" cy="84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1D3D70"/>
                </a:solidFill>
                <a:latin typeface="Inter"/>
                <a:ea typeface="Inter"/>
                <a:cs typeface="Inter"/>
                <a:sym typeface="Inter"/>
              </a:rPr>
              <a:t>Data Engineer</a:t>
            </a:r>
            <a:endParaRPr b="1" i="0" sz="10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400"/>
              <a:buFont typeface="Arial"/>
              <a:buNone/>
            </a:pPr>
            <a:r>
              <a:t/>
            </a:r>
            <a:endParaRPr b="1" i="0" sz="4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i="1" lang="en" sz="700">
                <a:solidFill>
                  <a:srgbClr val="1D3D70"/>
                </a:solidFill>
                <a:latin typeface="Inter"/>
                <a:ea typeface="Inter"/>
                <a:cs typeface="Inter"/>
                <a:sym typeface="Inter"/>
              </a:rPr>
              <a:t>Monday - Tuesday</a:t>
            </a:r>
            <a:endParaRPr b="0" i="1" sz="7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000000"/>
              </a:solidFill>
              <a:latin typeface="Inter"/>
              <a:ea typeface="Inter"/>
              <a:cs typeface="Inter"/>
              <a:sym typeface="Inter"/>
            </a:endParaRPr>
          </a:p>
          <a:p>
            <a:pPr indent="0" lvl="0" marL="0" marR="0" rtl="0" algn="l">
              <a:lnSpc>
                <a:spcPct val="100000"/>
              </a:lnSpc>
              <a:spcBef>
                <a:spcPts val="1600"/>
              </a:spcBef>
              <a:spcAft>
                <a:spcPts val="1600"/>
              </a:spcAft>
              <a:buClr>
                <a:srgbClr val="000000"/>
              </a:buClr>
              <a:buSzPts val="1200"/>
              <a:buFont typeface="Arial"/>
              <a:buNone/>
            </a:pPr>
            <a:r>
              <a:t/>
            </a:r>
            <a:endParaRPr b="0" i="0" sz="1200" u="none" cap="none" strike="noStrike">
              <a:solidFill>
                <a:srgbClr val="000000"/>
              </a:solidFill>
              <a:latin typeface="Inter"/>
              <a:ea typeface="Inter"/>
              <a:cs typeface="Inter"/>
              <a:sym typeface="Inter"/>
            </a:endParaRPr>
          </a:p>
        </p:txBody>
      </p:sp>
      <p:sp>
        <p:nvSpPr>
          <p:cNvPr id="293" name="Google Shape;293;p65"/>
          <p:cNvSpPr txBox="1"/>
          <p:nvPr/>
        </p:nvSpPr>
        <p:spPr>
          <a:xfrm>
            <a:off x="551500" y="1622926"/>
            <a:ext cx="1783500" cy="10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1D3D70"/>
                </a:solidFill>
                <a:latin typeface="Inter"/>
                <a:ea typeface="Inter"/>
                <a:cs typeface="Inter"/>
                <a:sym typeface="Inter"/>
              </a:rPr>
              <a:t>ETL Postgre and Clean Data</a:t>
            </a:r>
            <a:endParaRPr b="1" i="0" sz="800" u="none" cap="none" strike="noStrike">
              <a:solidFill>
                <a:srgbClr val="1D3D7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en" sz="700">
                <a:solidFill>
                  <a:srgbClr val="666666"/>
                </a:solidFill>
                <a:latin typeface="Inter"/>
                <a:ea typeface="Inter"/>
                <a:cs typeface="Inter"/>
                <a:sym typeface="Inter"/>
              </a:rPr>
              <a:t>Extract: Gathering data from various sources.                                Transform: Cleaning and structuring data for consistency.                    Load: Storing data in a PostgreSQL database.</a:t>
            </a:r>
            <a:endParaRPr sz="700">
              <a:solidFill>
                <a:srgbClr val="666666"/>
              </a:solidFill>
              <a:latin typeface="Inter"/>
              <a:ea typeface="Inter"/>
              <a:cs typeface="Inter"/>
              <a:sym typeface="Inter"/>
            </a:endParaRPr>
          </a:p>
          <a:p>
            <a:pPr indent="0" lvl="0" marL="0" marR="0" rtl="0" algn="l">
              <a:lnSpc>
                <a:spcPct val="100000"/>
              </a:lnSpc>
              <a:spcBef>
                <a:spcPts val="1600"/>
              </a:spcBef>
              <a:spcAft>
                <a:spcPts val="1600"/>
              </a:spcAft>
              <a:buClr>
                <a:schemeClr val="dk1"/>
              </a:buClr>
              <a:buSzPts val="1100"/>
              <a:buFont typeface="Arial"/>
              <a:buNone/>
            </a:pPr>
            <a:r>
              <a:t/>
            </a:r>
            <a:endParaRPr sz="700">
              <a:solidFill>
                <a:srgbClr val="666666"/>
              </a:solidFill>
              <a:latin typeface="Inter"/>
              <a:ea typeface="Inter"/>
              <a:cs typeface="Inter"/>
              <a:sym typeface="Inter"/>
            </a:endParaRPr>
          </a:p>
        </p:txBody>
      </p:sp>
      <p:sp>
        <p:nvSpPr>
          <p:cNvPr id="294" name="Google Shape;294;p65"/>
          <p:cNvSpPr/>
          <p:nvPr/>
        </p:nvSpPr>
        <p:spPr>
          <a:xfrm>
            <a:off x="2509900" y="2858001"/>
            <a:ext cx="1958400" cy="133500"/>
          </a:xfrm>
          <a:prstGeom prst="rect">
            <a:avLst/>
          </a:prstGeom>
          <a:solidFill>
            <a:srgbClr val="EF4D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5"/>
          <p:cNvSpPr txBox="1"/>
          <p:nvPr/>
        </p:nvSpPr>
        <p:spPr>
          <a:xfrm>
            <a:off x="2509900" y="3078501"/>
            <a:ext cx="19974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000">
                <a:solidFill>
                  <a:srgbClr val="EF4D23"/>
                </a:solidFill>
                <a:latin typeface="Inter"/>
                <a:ea typeface="Inter"/>
                <a:cs typeface="Inter"/>
                <a:sym typeface="Inter"/>
              </a:rPr>
              <a:t>Exploratory Data Analysis</a:t>
            </a:r>
            <a:endParaRPr b="1" i="0" sz="8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700"/>
              <a:buFont typeface="Arial"/>
              <a:buNone/>
            </a:pPr>
            <a:r>
              <a:rPr lang="en" sz="700">
                <a:solidFill>
                  <a:srgbClr val="666666"/>
                </a:solidFill>
                <a:latin typeface="Inter"/>
                <a:ea typeface="Inter"/>
                <a:cs typeface="Inter"/>
                <a:sym typeface="Inter"/>
              </a:rPr>
              <a:t>Exploratory Data Analysis (EDA) is the process of summarizing, visualizing, and understanding a dataset. It involves assessing data quality, identifying patterns, and preparing data for further analysis. EDA helps analysts gain insights and make informed decisions.</a:t>
            </a:r>
            <a:endParaRPr b="1" i="0" sz="700" u="none" cap="none" strike="noStrike">
              <a:solidFill>
                <a:srgbClr val="666666"/>
              </a:solidFill>
              <a:latin typeface="Inter"/>
              <a:ea typeface="Inter"/>
              <a:cs typeface="Inter"/>
              <a:sym typeface="Inter"/>
            </a:endParaRPr>
          </a:p>
        </p:txBody>
      </p:sp>
      <p:sp>
        <p:nvSpPr>
          <p:cNvPr id="296" name="Google Shape;296;p65"/>
          <p:cNvSpPr txBox="1"/>
          <p:nvPr/>
        </p:nvSpPr>
        <p:spPr>
          <a:xfrm>
            <a:off x="3341025" y="63022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i="1" lang="en" sz="1500">
                <a:solidFill>
                  <a:srgbClr val="E0764F"/>
                </a:solidFill>
                <a:latin typeface="Inter"/>
                <a:ea typeface="Inter"/>
                <a:cs typeface="Inter"/>
                <a:sym typeface="Inter"/>
              </a:rPr>
              <a:t>ChurnGuardian</a:t>
            </a:r>
            <a:endParaRPr b="0" i="1" sz="1500" u="none" cap="none" strike="noStrike">
              <a:solidFill>
                <a:srgbClr val="E0764F"/>
              </a:solidFill>
              <a:latin typeface="Inter"/>
              <a:ea typeface="Inter"/>
              <a:cs typeface="Inter"/>
              <a:sym typeface="Inter"/>
            </a:endParaRPr>
          </a:p>
        </p:txBody>
      </p:sp>
      <p:sp>
        <p:nvSpPr>
          <p:cNvPr id="297" name="Google Shape;297;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98" name="Google Shape;298;p65"/>
          <p:cNvSpPr txBox="1"/>
          <p:nvPr/>
        </p:nvSpPr>
        <p:spPr>
          <a:xfrm>
            <a:off x="2509900" y="2140725"/>
            <a:ext cx="1435800" cy="5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1100">
                <a:solidFill>
                  <a:srgbClr val="EF4D23"/>
                </a:solidFill>
                <a:latin typeface="Inter"/>
                <a:ea typeface="Inter"/>
                <a:cs typeface="Inter"/>
                <a:sym typeface="Inter"/>
              </a:rPr>
              <a:t>Data Analyst</a:t>
            </a:r>
            <a:endParaRPr b="1" i="0" sz="11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i="0" sz="400" u="none" cap="none" strike="noStrike">
              <a:solidFill>
                <a:srgbClr val="EF4D23"/>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700"/>
              <a:buFont typeface="Arial"/>
              <a:buNone/>
            </a:pPr>
            <a:r>
              <a:rPr i="1" lang="en" sz="700">
                <a:solidFill>
                  <a:srgbClr val="EF4D23"/>
                </a:solidFill>
                <a:latin typeface="Inter"/>
                <a:ea typeface="Inter"/>
                <a:cs typeface="Inter"/>
                <a:sym typeface="Inter"/>
              </a:rPr>
              <a:t>Tuesday</a:t>
            </a:r>
            <a:endParaRPr b="1" i="0" sz="1200" u="none" cap="none" strike="noStrike">
              <a:solidFill>
                <a:srgbClr val="EF4D23"/>
              </a:solidFill>
              <a:latin typeface="Inter"/>
              <a:ea typeface="Inter"/>
              <a:cs typeface="Inter"/>
              <a:sym typeface="Inter"/>
            </a:endParaRPr>
          </a:p>
        </p:txBody>
      </p:sp>
      <p:pic>
        <p:nvPicPr>
          <p:cNvPr id="299" name="Google Shape;299;p65"/>
          <p:cNvPicPr preferRelativeResize="0"/>
          <p:nvPr/>
        </p:nvPicPr>
        <p:blipFill>
          <a:blip r:embed="rId3">
            <a:alphaModFix/>
          </a:blip>
          <a:stretch>
            <a:fillRect/>
          </a:stretch>
        </p:blipFill>
        <p:spPr>
          <a:xfrm>
            <a:off x="42700" y="74675"/>
            <a:ext cx="2561885" cy="484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5" name="Google Shape;305;p66"/>
          <p:cNvSpPr txBox="1"/>
          <p:nvPr/>
        </p:nvSpPr>
        <p:spPr>
          <a:xfrm>
            <a:off x="4767750" y="120985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F06634"/>
                </a:solidFill>
                <a:latin typeface="Inter"/>
                <a:ea typeface="Inter"/>
                <a:cs typeface="Inter"/>
                <a:sym typeface="Inter"/>
              </a:rPr>
              <a:t>Data Engineer</a:t>
            </a:r>
            <a:endParaRPr b="1" i="0" sz="1500" u="none" cap="none" strike="noStrike">
              <a:solidFill>
                <a:srgbClr val="F06634"/>
              </a:solidFill>
              <a:latin typeface="Inter"/>
              <a:ea typeface="Inter"/>
              <a:cs typeface="Inter"/>
              <a:sym typeface="Inter"/>
            </a:endParaRPr>
          </a:p>
        </p:txBody>
      </p:sp>
      <p:sp>
        <p:nvSpPr>
          <p:cNvPr id="306" name="Google Shape;306;p66"/>
          <p:cNvSpPr txBox="1"/>
          <p:nvPr/>
        </p:nvSpPr>
        <p:spPr>
          <a:xfrm>
            <a:off x="4767750" y="14905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D3D70"/>
                </a:solidFill>
                <a:latin typeface="Work Sans ExtraBold"/>
                <a:ea typeface="Work Sans ExtraBold"/>
                <a:cs typeface="Work Sans ExtraBold"/>
                <a:sym typeface="Work Sans ExtraBold"/>
              </a:rPr>
              <a:t>Airflow</a:t>
            </a:r>
            <a:endParaRPr b="0" i="0" sz="2300" u="none" cap="none" strike="noStrike">
              <a:solidFill>
                <a:srgbClr val="1D3D70"/>
              </a:solidFill>
              <a:latin typeface="Work Sans ExtraBold"/>
              <a:ea typeface="Work Sans ExtraBold"/>
              <a:cs typeface="Work Sans ExtraBold"/>
              <a:sym typeface="Work Sans ExtraBold"/>
            </a:endParaRPr>
          </a:p>
        </p:txBody>
      </p:sp>
      <p:sp>
        <p:nvSpPr>
          <p:cNvPr id="307" name="Google Shape;307;p66"/>
          <p:cNvSpPr txBox="1"/>
          <p:nvPr/>
        </p:nvSpPr>
        <p:spPr>
          <a:xfrm>
            <a:off x="4767750" y="1985200"/>
            <a:ext cx="3704700" cy="19800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Task 1: Create database and table, and save it to csv.</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Task 2: </a:t>
            </a:r>
            <a:r>
              <a:rPr lang="en" sz="1000">
                <a:solidFill>
                  <a:srgbClr val="434343"/>
                </a:solidFill>
                <a:latin typeface="Inter"/>
                <a:ea typeface="Inter"/>
                <a:cs typeface="Inter"/>
                <a:sym typeface="Inter"/>
              </a:rPr>
              <a:t>Cleaning data such as changing column names into lowercase, dropping feature customer ID, and changing zip code data type to object.</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Task 3: Pushing the cleaned data to SQL server.</a:t>
            </a:r>
            <a:endParaRPr sz="1000">
              <a:solidFill>
                <a:srgbClr val="434343"/>
              </a:solidFill>
              <a:latin typeface="Inter"/>
              <a:ea typeface="Inter"/>
              <a:cs typeface="Inter"/>
              <a:sym typeface="Inter"/>
            </a:endParaRPr>
          </a:p>
        </p:txBody>
      </p:sp>
      <p:pic>
        <p:nvPicPr>
          <p:cNvPr id="308" name="Google Shape;308;p66"/>
          <p:cNvPicPr preferRelativeResize="0"/>
          <p:nvPr/>
        </p:nvPicPr>
        <p:blipFill>
          <a:blip r:embed="rId3">
            <a:alphaModFix/>
          </a:blip>
          <a:stretch>
            <a:fillRect/>
          </a:stretch>
        </p:blipFill>
        <p:spPr>
          <a:xfrm>
            <a:off x="1240850" y="304800"/>
            <a:ext cx="3068518" cy="4838698"/>
          </a:xfrm>
          <a:prstGeom prst="rect">
            <a:avLst/>
          </a:prstGeom>
          <a:noFill/>
          <a:ln>
            <a:noFill/>
          </a:ln>
        </p:spPr>
      </p:pic>
      <p:pic>
        <p:nvPicPr>
          <p:cNvPr id="309" name="Google Shape;309;p66"/>
          <p:cNvPicPr preferRelativeResize="0"/>
          <p:nvPr/>
        </p:nvPicPr>
        <p:blipFill>
          <a:blip r:embed="rId4">
            <a:alphaModFix/>
          </a:blip>
          <a:stretch>
            <a:fillRect/>
          </a:stretch>
        </p:blipFill>
        <p:spPr>
          <a:xfrm>
            <a:off x="42700" y="74675"/>
            <a:ext cx="2561885" cy="48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5" name="Google Shape;315;p67"/>
          <p:cNvSpPr txBox="1"/>
          <p:nvPr/>
        </p:nvSpPr>
        <p:spPr>
          <a:xfrm>
            <a:off x="4920150" y="120985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F06634"/>
                </a:solidFill>
                <a:latin typeface="Inter"/>
                <a:ea typeface="Inter"/>
                <a:cs typeface="Inter"/>
                <a:sym typeface="Inter"/>
              </a:rPr>
              <a:t>Data Analyst</a:t>
            </a:r>
            <a:endParaRPr b="1" i="0" sz="1500" u="none" cap="none" strike="noStrike">
              <a:solidFill>
                <a:srgbClr val="F06634"/>
              </a:solidFill>
              <a:latin typeface="Inter"/>
              <a:ea typeface="Inter"/>
              <a:cs typeface="Inter"/>
              <a:sym typeface="Inter"/>
            </a:endParaRPr>
          </a:p>
        </p:txBody>
      </p:sp>
      <p:sp>
        <p:nvSpPr>
          <p:cNvPr id="316" name="Google Shape;316;p67"/>
          <p:cNvSpPr txBox="1"/>
          <p:nvPr/>
        </p:nvSpPr>
        <p:spPr>
          <a:xfrm>
            <a:off x="4920150" y="14905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D3D70"/>
                </a:solidFill>
                <a:latin typeface="Work Sans ExtraBold"/>
                <a:ea typeface="Work Sans ExtraBold"/>
                <a:cs typeface="Work Sans ExtraBold"/>
                <a:sym typeface="Work Sans ExtraBold"/>
              </a:rPr>
              <a:t>Exploratory Data Analysis</a:t>
            </a:r>
            <a:endParaRPr b="0" i="0" sz="2300" u="none" cap="none" strike="noStrike">
              <a:solidFill>
                <a:srgbClr val="1D3D70"/>
              </a:solidFill>
              <a:latin typeface="Work Sans ExtraBold"/>
              <a:ea typeface="Work Sans ExtraBold"/>
              <a:cs typeface="Work Sans ExtraBold"/>
              <a:sym typeface="Work Sans ExtraBold"/>
            </a:endParaRPr>
          </a:p>
        </p:txBody>
      </p:sp>
      <p:sp>
        <p:nvSpPr>
          <p:cNvPr id="317" name="Google Shape;317;p67"/>
          <p:cNvSpPr txBox="1"/>
          <p:nvPr/>
        </p:nvSpPr>
        <p:spPr>
          <a:xfrm>
            <a:off x="4920150" y="2284000"/>
            <a:ext cx="3704700" cy="19800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The cities listed may require further investigation to understand why the churn rate is high. For example, you might want to look into customer service metrics, quality of service, or even competitive pricing in these specific locations.</a:t>
            </a:r>
            <a:endParaRPr b="0" i="0" sz="1000" u="none" cap="none" strike="noStrike">
              <a:solidFill>
                <a:srgbClr val="434343"/>
              </a:solidFill>
              <a:latin typeface="Inter"/>
              <a:ea typeface="Inter"/>
              <a:cs typeface="Inter"/>
              <a:sym typeface="Inter"/>
            </a:endParaRPr>
          </a:p>
        </p:txBody>
      </p:sp>
      <p:pic>
        <p:nvPicPr>
          <p:cNvPr id="318" name="Google Shape;318;p67"/>
          <p:cNvPicPr preferRelativeResize="0"/>
          <p:nvPr/>
        </p:nvPicPr>
        <p:blipFill rotWithShape="1">
          <a:blip r:embed="rId3">
            <a:alphaModFix/>
          </a:blip>
          <a:srcRect b="0" l="0" r="0" t="1048"/>
          <a:stretch/>
        </p:blipFill>
        <p:spPr>
          <a:xfrm>
            <a:off x="352750" y="1209850"/>
            <a:ext cx="4414999" cy="3292171"/>
          </a:xfrm>
          <a:prstGeom prst="rect">
            <a:avLst/>
          </a:prstGeom>
          <a:noFill/>
          <a:ln>
            <a:noFill/>
          </a:ln>
        </p:spPr>
      </p:pic>
      <p:pic>
        <p:nvPicPr>
          <p:cNvPr id="319" name="Google Shape;319;p67"/>
          <p:cNvPicPr preferRelativeResize="0"/>
          <p:nvPr/>
        </p:nvPicPr>
        <p:blipFill>
          <a:blip r:embed="rId4">
            <a:alphaModFix/>
          </a:blip>
          <a:stretch>
            <a:fillRect/>
          </a:stretch>
        </p:blipFill>
        <p:spPr>
          <a:xfrm>
            <a:off x="42700" y="74675"/>
            <a:ext cx="2561885" cy="484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325" name="Google Shape;325;p68"/>
          <p:cNvGrpSpPr/>
          <p:nvPr/>
        </p:nvGrpSpPr>
        <p:grpSpPr>
          <a:xfrm>
            <a:off x="540909" y="1033650"/>
            <a:ext cx="2926803" cy="680175"/>
            <a:chOff x="551500" y="2017875"/>
            <a:chExt cx="3378900" cy="680175"/>
          </a:xfrm>
        </p:grpSpPr>
        <p:sp>
          <p:nvSpPr>
            <p:cNvPr id="326" name="Google Shape;326;p68"/>
            <p:cNvSpPr txBox="1"/>
            <p:nvPr/>
          </p:nvSpPr>
          <p:spPr>
            <a:xfrm>
              <a:off x="551500" y="2017875"/>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1" lang="en" sz="1200">
                  <a:solidFill>
                    <a:srgbClr val="E0764F"/>
                  </a:solidFill>
                  <a:latin typeface="Inter"/>
                  <a:ea typeface="Inter"/>
                  <a:cs typeface="Inter"/>
                  <a:sym typeface="Inter"/>
                </a:rPr>
                <a:t>Data Analyst</a:t>
              </a:r>
              <a:endParaRPr b="0" i="1" sz="1200" u="none" cap="none" strike="noStrike">
                <a:solidFill>
                  <a:srgbClr val="E0764F"/>
                </a:solidFill>
                <a:latin typeface="Inter"/>
                <a:ea typeface="Inter"/>
                <a:cs typeface="Inter"/>
                <a:sym typeface="Inter"/>
              </a:endParaRPr>
            </a:p>
          </p:txBody>
        </p:sp>
        <p:sp>
          <p:nvSpPr>
            <p:cNvPr id="327" name="Google Shape;327;p68"/>
            <p:cNvSpPr txBox="1"/>
            <p:nvPr/>
          </p:nvSpPr>
          <p:spPr>
            <a:xfrm>
              <a:off x="551500" y="2213850"/>
              <a:ext cx="27363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1C4587"/>
                  </a:solidFill>
                  <a:latin typeface="Work Sans ExtraBold"/>
                  <a:ea typeface="Work Sans ExtraBold"/>
                  <a:cs typeface="Work Sans ExtraBold"/>
                  <a:sym typeface="Work Sans ExtraBold"/>
                </a:rPr>
                <a:t>Exploratory Data Analysis</a:t>
              </a:r>
              <a:endParaRPr b="0" i="0" sz="2000" u="none" cap="none" strike="noStrike">
                <a:solidFill>
                  <a:srgbClr val="1C4587"/>
                </a:solidFill>
                <a:latin typeface="Work Sans ExtraBold"/>
                <a:ea typeface="Work Sans ExtraBold"/>
                <a:cs typeface="Work Sans ExtraBold"/>
                <a:sym typeface="Work Sans ExtraBold"/>
              </a:endParaRPr>
            </a:p>
          </p:txBody>
        </p:sp>
      </p:grpSp>
      <p:sp>
        <p:nvSpPr>
          <p:cNvPr id="328" name="Google Shape;328;p68"/>
          <p:cNvSpPr txBox="1"/>
          <p:nvPr/>
        </p:nvSpPr>
        <p:spPr>
          <a:xfrm>
            <a:off x="540900" y="1946625"/>
            <a:ext cx="3038400" cy="19800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Upon exploring the reasons of customers for churning, it becomes apparent that "better devices from competitors," "better offers from competitors," and "Attitude of support person" are the most commonly cited factors.</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Based on the two plots, we begin to get a clearer understanding of the reasons behind customer churn. The main contributing factors appear to be:</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1. The competitor providing better offers and more advanced technology.</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2. Poor attitude and service quality from this company.</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3. High charges levied by this company.</a:t>
            </a:r>
            <a:endParaRPr sz="1000">
              <a:solidFill>
                <a:srgbClr val="434343"/>
              </a:solidFill>
              <a:latin typeface="Inter"/>
              <a:ea typeface="Inter"/>
              <a:cs typeface="Inter"/>
              <a:sym typeface="Inter"/>
            </a:endParaRPr>
          </a:p>
          <a:p>
            <a:pPr indent="0" lvl="0" marL="0" marR="0" rtl="0" algn="l">
              <a:lnSpc>
                <a:spcPct val="120000"/>
              </a:lnSpc>
              <a:spcBef>
                <a:spcPts val="0"/>
              </a:spcBef>
              <a:spcAft>
                <a:spcPts val="0"/>
              </a:spcAft>
              <a:buClr>
                <a:srgbClr val="000000"/>
              </a:buClr>
              <a:buSzPts val="1000"/>
              <a:buFont typeface="Arial"/>
              <a:buNone/>
            </a:pPr>
            <a:r>
              <a:t/>
            </a:r>
            <a:endParaRPr sz="1000">
              <a:solidFill>
                <a:srgbClr val="434343"/>
              </a:solidFill>
              <a:latin typeface="Inter"/>
              <a:ea typeface="Inter"/>
              <a:cs typeface="Inter"/>
              <a:sym typeface="Inter"/>
            </a:endParaRPr>
          </a:p>
        </p:txBody>
      </p:sp>
      <p:pic>
        <p:nvPicPr>
          <p:cNvPr id="329" name="Google Shape;329;p68"/>
          <p:cNvPicPr preferRelativeResize="0"/>
          <p:nvPr/>
        </p:nvPicPr>
        <p:blipFill rotWithShape="1">
          <a:blip r:embed="rId3">
            <a:alphaModFix/>
          </a:blip>
          <a:srcRect b="0" l="0" r="0" t="1234"/>
          <a:stretch/>
        </p:blipFill>
        <p:spPr>
          <a:xfrm>
            <a:off x="3981452" y="839275"/>
            <a:ext cx="4422700" cy="2114849"/>
          </a:xfrm>
          <a:prstGeom prst="rect">
            <a:avLst/>
          </a:prstGeom>
          <a:noFill/>
          <a:ln>
            <a:noFill/>
          </a:ln>
        </p:spPr>
      </p:pic>
      <p:pic>
        <p:nvPicPr>
          <p:cNvPr id="330" name="Google Shape;330;p68"/>
          <p:cNvPicPr preferRelativeResize="0"/>
          <p:nvPr/>
        </p:nvPicPr>
        <p:blipFill>
          <a:blip r:embed="rId4">
            <a:alphaModFix/>
          </a:blip>
          <a:stretch>
            <a:fillRect/>
          </a:stretch>
        </p:blipFill>
        <p:spPr>
          <a:xfrm>
            <a:off x="3981450" y="3038825"/>
            <a:ext cx="4422698" cy="1879300"/>
          </a:xfrm>
          <a:prstGeom prst="rect">
            <a:avLst/>
          </a:prstGeom>
          <a:noFill/>
          <a:ln>
            <a:noFill/>
          </a:ln>
        </p:spPr>
      </p:pic>
      <p:pic>
        <p:nvPicPr>
          <p:cNvPr id="331" name="Google Shape;331;p68"/>
          <p:cNvPicPr preferRelativeResize="0"/>
          <p:nvPr/>
        </p:nvPicPr>
        <p:blipFill>
          <a:blip r:embed="rId5">
            <a:alphaModFix/>
          </a:blip>
          <a:stretch>
            <a:fillRect/>
          </a:stretch>
        </p:blipFill>
        <p:spPr>
          <a:xfrm>
            <a:off x="42700" y="74675"/>
            <a:ext cx="2561885" cy="48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9"/>
          <p:cNvSpPr txBox="1"/>
          <p:nvPr/>
        </p:nvSpPr>
        <p:spPr>
          <a:xfrm>
            <a:off x="640450" y="1322175"/>
            <a:ext cx="18234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 sz="2300">
                <a:solidFill>
                  <a:srgbClr val="1C4587"/>
                </a:solidFill>
                <a:latin typeface="Work Sans ExtraBold"/>
                <a:ea typeface="Work Sans ExtraBold"/>
                <a:cs typeface="Work Sans ExtraBold"/>
                <a:sym typeface="Work Sans ExtraBold"/>
              </a:rPr>
              <a:t>Pipeline</a:t>
            </a:r>
            <a:endParaRPr b="0" i="0" sz="2300" u="none" cap="none" strike="noStrike">
              <a:solidFill>
                <a:srgbClr val="1C4587"/>
              </a:solidFill>
              <a:latin typeface="Work Sans ExtraBold"/>
              <a:ea typeface="Work Sans ExtraBold"/>
              <a:cs typeface="Work Sans ExtraBold"/>
              <a:sym typeface="Work Sans ExtraBold"/>
            </a:endParaRPr>
          </a:p>
        </p:txBody>
      </p:sp>
      <p:sp>
        <p:nvSpPr>
          <p:cNvPr id="337" name="Google Shape;33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38" name="Google Shape;338;p69"/>
          <p:cNvSpPr txBox="1"/>
          <p:nvPr/>
        </p:nvSpPr>
        <p:spPr>
          <a:xfrm>
            <a:off x="640459" y="1132150"/>
            <a:ext cx="29268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1" lang="en" sz="1200">
                <a:solidFill>
                  <a:srgbClr val="E0764F"/>
                </a:solidFill>
                <a:latin typeface="Inter"/>
                <a:ea typeface="Inter"/>
                <a:cs typeface="Inter"/>
                <a:sym typeface="Inter"/>
              </a:rPr>
              <a:t>Data Scientist</a:t>
            </a:r>
            <a:endParaRPr b="0" i="1" sz="1200" u="none" cap="none" strike="noStrike">
              <a:solidFill>
                <a:srgbClr val="E0764F"/>
              </a:solidFill>
              <a:latin typeface="Inter"/>
              <a:ea typeface="Inter"/>
              <a:cs typeface="Inter"/>
              <a:sym typeface="Inter"/>
            </a:endParaRPr>
          </a:p>
        </p:txBody>
      </p:sp>
      <p:pic>
        <p:nvPicPr>
          <p:cNvPr id="339" name="Google Shape;339;p69"/>
          <p:cNvPicPr preferRelativeResize="0"/>
          <p:nvPr/>
        </p:nvPicPr>
        <p:blipFill>
          <a:blip r:embed="rId3">
            <a:alphaModFix/>
          </a:blip>
          <a:stretch>
            <a:fillRect/>
          </a:stretch>
        </p:blipFill>
        <p:spPr>
          <a:xfrm>
            <a:off x="2959977" y="1132150"/>
            <a:ext cx="5712148" cy="1739425"/>
          </a:xfrm>
          <a:prstGeom prst="rect">
            <a:avLst/>
          </a:prstGeom>
          <a:noFill/>
          <a:ln>
            <a:noFill/>
          </a:ln>
        </p:spPr>
      </p:pic>
      <p:pic>
        <p:nvPicPr>
          <p:cNvPr id="340" name="Google Shape;340;p69"/>
          <p:cNvPicPr preferRelativeResize="0"/>
          <p:nvPr/>
        </p:nvPicPr>
        <p:blipFill>
          <a:blip r:embed="rId4">
            <a:alphaModFix/>
          </a:blip>
          <a:stretch>
            <a:fillRect/>
          </a:stretch>
        </p:blipFill>
        <p:spPr>
          <a:xfrm>
            <a:off x="3627000" y="3086309"/>
            <a:ext cx="4378101" cy="1752563"/>
          </a:xfrm>
          <a:prstGeom prst="rect">
            <a:avLst/>
          </a:prstGeom>
          <a:noFill/>
          <a:ln>
            <a:noFill/>
          </a:ln>
        </p:spPr>
      </p:pic>
      <p:sp>
        <p:nvSpPr>
          <p:cNvPr id="341" name="Google Shape;341;p69"/>
          <p:cNvSpPr txBox="1"/>
          <p:nvPr/>
        </p:nvSpPr>
        <p:spPr>
          <a:xfrm>
            <a:off x="640450" y="1925300"/>
            <a:ext cx="2221500" cy="27378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Clr>
                <a:srgbClr val="000000"/>
              </a:buClr>
              <a:buSzPts val="1000"/>
              <a:buFont typeface="Arial"/>
              <a:buNone/>
            </a:pPr>
            <a:r>
              <a:rPr lang="en" sz="1000">
                <a:solidFill>
                  <a:srgbClr val="434343"/>
                </a:solidFill>
                <a:latin typeface="Inter"/>
                <a:ea typeface="Inter"/>
                <a:cs typeface="Inter"/>
                <a:sym typeface="Inter"/>
              </a:rPr>
              <a:t>After we finished making the model, we need to save the file as pkl and open it again for data inference. To make it easier we used pipeline to save all of the process in one pkl file. The picture above is the pipeline for classification model, and the picture below is the pipeline for clustering model.</a:t>
            </a:r>
            <a:endParaRPr sz="1000">
              <a:solidFill>
                <a:srgbClr val="434343"/>
              </a:solidFill>
              <a:latin typeface="Inter"/>
              <a:ea typeface="Inter"/>
              <a:cs typeface="Inter"/>
              <a:sym typeface="Inter"/>
            </a:endParaRPr>
          </a:p>
        </p:txBody>
      </p:sp>
      <p:pic>
        <p:nvPicPr>
          <p:cNvPr id="342" name="Google Shape;342;p69"/>
          <p:cNvPicPr preferRelativeResize="0"/>
          <p:nvPr/>
        </p:nvPicPr>
        <p:blipFill>
          <a:blip r:embed="rId5">
            <a:alphaModFix/>
          </a:blip>
          <a:stretch>
            <a:fillRect/>
          </a:stretch>
        </p:blipFill>
        <p:spPr>
          <a:xfrm>
            <a:off x="42700" y="74675"/>
            <a:ext cx="2561885" cy="48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grpSp>
        <p:nvGrpSpPr>
          <p:cNvPr id="347" name="Google Shape;347;p70"/>
          <p:cNvGrpSpPr/>
          <p:nvPr/>
        </p:nvGrpSpPr>
        <p:grpSpPr>
          <a:xfrm>
            <a:off x="1206574" y="658925"/>
            <a:ext cx="2926813" cy="711950"/>
            <a:chOff x="1506493" y="918300"/>
            <a:chExt cx="3378911" cy="711950"/>
          </a:xfrm>
        </p:grpSpPr>
        <p:sp>
          <p:nvSpPr>
            <p:cNvPr id="348" name="Google Shape;348;p70"/>
            <p:cNvSpPr txBox="1"/>
            <p:nvPr/>
          </p:nvSpPr>
          <p:spPr>
            <a:xfrm>
              <a:off x="1506505" y="918300"/>
              <a:ext cx="3378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1" lang="en" sz="1200">
                  <a:solidFill>
                    <a:srgbClr val="E0764F"/>
                  </a:solidFill>
                  <a:latin typeface="Inter"/>
                  <a:ea typeface="Inter"/>
                  <a:cs typeface="Inter"/>
                  <a:sym typeface="Inter"/>
                </a:rPr>
                <a:t>Data Scientist</a:t>
              </a:r>
              <a:endParaRPr b="0" i="1" sz="1200" u="none" cap="none" strike="noStrike">
                <a:solidFill>
                  <a:srgbClr val="E0764F"/>
                </a:solidFill>
                <a:latin typeface="Inter"/>
                <a:ea typeface="Inter"/>
                <a:cs typeface="Inter"/>
                <a:sym typeface="Inter"/>
              </a:endParaRPr>
            </a:p>
          </p:txBody>
        </p:sp>
        <p:sp>
          <p:nvSpPr>
            <p:cNvPr id="349" name="Google Shape;349;p70"/>
            <p:cNvSpPr txBox="1"/>
            <p:nvPr/>
          </p:nvSpPr>
          <p:spPr>
            <a:xfrm>
              <a:off x="1506493" y="1146050"/>
              <a:ext cx="2766900" cy="4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1C4587"/>
                  </a:solidFill>
                  <a:latin typeface="Work Sans ExtraBold"/>
                  <a:ea typeface="Work Sans ExtraBold"/>
                  <a:cs typeface="Work Sans ExtraBold"/>
                  <a:sym typeface="Work Sans ExtraBold"/>
                </a:rPr>
                <a:t>Results</a:t>
              </a:r>
              <a:endParaRPr b="0" i="0" sz="2000" u="none" cap="none" strike="noStrike">
                <a:solidFill>
                  <a:srgbClr val="1C4587"/>
                </a:solidFill>
                <a:latin typeface="Work Sans ExtraBold"/>
                <a:ea typeface="Work Sans ExtraBold"/>
                <a:cs typeface="Work Sans ExtraBold"/>
                <a:sym typeface="Work Sans ExtraBold"/>
              </a:endParaRPr>
            </a:p>
          </p:txBody>
        </p:sp>
      </p:grpSp>
      <p:sp>
        <p:nvSpPr>
          <p:cNvPr id="350" name="Google Shape;350;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51" name="Google Shape;351;p70"/>
          <p:cNvPicPr preferRelativeResize="0"/>
          <p:nvPr/>
        </p:nvPicPr>
        <p:blipFill>
          <a:blip r:embed="rId3">
            <a:alphaModFix/>
          </a:blip>
          <a:stretch>
            <a:fillRect/>
          </a:stretch>
        </p:blipFill>
        <p:spPr>
          <a:xfrm>
            <a:off x="4244975" y="1185600"/>
            <a:ext cx="4632950" cy="2372150"/>
          </a:xfrm>
          <a:prstGeom prst="rect">
            <a:avLst/>
          </a:prstGeom>
          <a:noFill/>
          <a:ln>
            <a:noFill/>
          </a:ln>
        </p:spPr>
      </p:pic>
      <p:pic>
        <p:nvPicPr>
          <p:cNvPr id="352" name="Google Shape;352;p70"/>
          <p:cNvPicPr preferRelativeResize="0"/>
          <p:nvPr/>
        </p:nvPicPr>
        <p:blipFill>
          <a:blip r:embed="rId4">
            <a:alphaModFix/>
          </a:blip>
          <a:stretch>
            <a:fillRect/>
          </a:stretch>
        </p:blipFill>
        <p:spPr>
          <a:xfrm>
            <a:off x="124850" y="1470950"/>
            <a:ext cx="3944501" cy="3116001"/>
          </a:xfrm>
          <a:prstGeom prst="rect">
            <a:avLst/>
          </a:prstGeom>
          <a:noFill/>
          <a:ln>
            <a:noFill/>
          </a:ln>
        </p:spPr>
      </p:pic>
      <p:sp>
        <p:nvSpPr>
          <p:cNvPr id="353" name="Google Shape;353;p70"/>
          <p:cNvSpPr txBox="1"/>
          <p:nvPr/>
        </p:nvSpPr>
        <p:spPr>
          <a:xfrm>
            <a:off x="4244975" y="4129750"/>
            <a:ext cx="3222600" cy="672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000">
                <a:solidFill>
                  <a:srgbClr val="434343"/>
                </a:solidFill>
                <a:latin typeface="Inter"/>
                <a:ea typeface="Inter"/>
                <a:cs typeface="Inter"/>
                <a:sym typeface="Inter"/>
              </a:rPr>
              <a:t>AUC (Area under Curve) of PR (Precision-Recall) Curve: </a:t>
            </a:r>
            <a:r>
              <a:rPr b="1" lang="en" sz="1000">
                <a:solidFill>
                  <a:srgbClr val="434343"/>
                </a:solidFill>
                <a:latin typeface="Inter"/>
                <a:ea typeface="Inter"/>
                <a:cs typeface="Inter"/>
                <a:sym typeface="Inter"/>
              </a:rPr>
              <a:t>0.76</a:t>
            </a:r>
            <a:endParaRPr b="1"/>
          </a:p>
        </p:txBody>
      </p:sp>
      <p:pic>
        <p:nvPicPr>
          <p:cNvPr id="354" name="Google Shape;354;p70"/>
          <p:cNvPicPr preferRelativeResize="0"/>
          <p:nvPr/>
        </p:nvPicPr>
        <p:blipFill>
          <a:blip r:embed="rId5">
            <a:alphaModFix/>
          </a:blip>
          <a:stretch>
            <a:fillRect/>
          </a:stretch>
        </p:blipFill>
        <p:spPr>
          <a:xfrm>
            <a:off x="42700" y="74675"/>
            <a:ext cx="2561885" cy="48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